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3" r:id="rId2"/>
    <p:sldId id="262" r:id="rId3"/>
    <p:sldId id="1205" r:id="rId4"/>
    <p:sldId id="1083" r:id="rId5"/>
    <p:sldId id="1190" r:id="rId6"/>
    <p:sldId id="292" r:id="rId7"/>
    <p:sldId id="1070" r:id="rId8"/>
    <p:sldId id="1071" r:id="rId9"/>
    <p:sldId id="373" r:id="rId10"/>
    <p:sldId id="370" r:id="rId11"/>
    <p:sldId id="1087" r:id="rId12"/>
    <p:sldId id="1107" r:id="rId13"/>
    <p:sldId id="1191" r:id="rId14"/>
    <p:sldId id="1192" r:id="rId15"/>
    <p:sldId id="1193" r:id="rId16"/>
    <p:sldId id="1194" r:id="rId17"/>
    <p:sldId id="1195" r:id="rId18"/>
    <p:sldId id="1196" r:id="rId19"/>
    <p:sldId id="1198" r:id="rId20"/>
    <p:sldId id="1199" r:id="rId21"/>
    <p:sldId id="1206" r:id="rId22"/>
    <p:sldId id="1207" r:id="rId23"/>
    <p:sldId id="1209" r:id="rId24"/>
    <p:sldId id="1197" r:id="rId25"/>
    <p:sldId id="1200" r:id="rId26"/>
    <p:sldId id="1201" r:id="rId27"/>
    <p:sldId id="1202" r:id="rId28"/>
    <p:sldId id="1203" r:id="rId29"/>
    <p:sldId id="1204" r:id="rId30"/>
    <p:sldId id="10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Gardeux" initials="VG" lastIdx="1" clrIdx="0">
    <p:extLst>
      <p:ext uri="{19B8F6BF-5375-455C-9EA6-DF929625EA0E}">
        <p15:presenceInfo xmlns:p15="http://schemas.microsoft.com/office/powerpoint/2012/main" userId="87071d016a87cb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FF"/>
    <a:srgbClr val="1F4E79"/>
    <a:srgbClr val="FF8080"/>
    <a:srgbClr val="80BF40"/>
    <a:srgbClr val="80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32" autoAdjust="0"/>
    <p:restoredTop sz="91518" autoAdjust="0"/>
  </p:normalViewPr>
  <p:slideViewPr>
    <p:cSldViewPr snapToGrid="0">
      <p:cViewPr varScale="1">
        <p:scale>
          <a:sx n="102" d="100"/>
          <a:sy n="102" d="100"/>
        </p:scale>
        <p:origin x="120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FE6AE8-E4D9-4532-8D76-5A975F5561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9E9C8-0141-4CA4-82A7-D61CB73345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1F5D2-1EE0-4B6C-BF56-942F6199537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5EB59-F221-4E8F-AA83-033600525A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E2C-4F25-4852-93B6-2AD5D33C9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9F1E-BF02-441E-BCCB-5AFBAA884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8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6EA1B-B309-4738-9FAB-B9321569DC12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60D71-EBC5-43C6-A4DA-6822BBC406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92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60D71-EBC5-43C6-A4DA-6822BBC406A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27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705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6140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FC923D-DA4D-45E5-AB18-DBE94CE5CCE8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/>
              <a:t>2024 SIB Course – </a:t>
            </a:r>
            <a:r>
              <a:rPr lang="fr-CH" sz="1200" dirty="0" err="1"/>
              <a:t>Using</a:t>
            </a:r>
            <a:r>
              <a:rPr lang="fr-CH" sz="1200" dirty="0"/>
              <a:t> ASAP for single-</a:t>
            </a:r>
            <a:r>
              <a:rPr lang="fr-CH" sz="1200" dirty="0" err="1"/>
              <a:t>cell</a:t>
            </a:r>
            <a:r>
              <a:rPr lang="fr-CH" sz="1200" dirty="0"/>
              <a:t> </a:t>
            </a:r>
            <a:r>
              <a:rPr lang="fr-CH" sz="1200" dirty="0" err="1"/>
              <a:t>analysis</a:t>
            </a:r>
            <a:endParaRPr lang="fr-CH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FE23D-61BF-42AE-A619-795E8FC20C29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CC6DEE-D401-44CD-BA87-122F516CA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8" y="124417"/>
            <a:ext cx="1202141" cy="6010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24BBB0-2DC3-456C-B3C1-868CE9DA33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8966" y="35078"/>
            <a:ext cx="1395632" cy="7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0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6421D8-5C2B-4F64-8615-02359856A65A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95CB3-05BC-48AA-97D2-E7BBFD9AAF6B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/>
              <a:t>2024 SIB Course – </a:t>
            </a:r>
            <a:r>
              <a:rPr lang="fr-CH" sz="1200" dirty="0" err="1"/>
              <a:t>Using</a:t>
            </a:r>
            <a:r>
              <a:rPr lang="fr-CH" sz="1200" dirty="0"/>
              <a:t> ASAP for single-</a:t>
            </a:r>
            <a:r>
              <a:rPr lang="fr-CH" sz="1200" dirty="0" err="1"/>
              <a:t>cell</a:t>
            </a:r>
            <a:r>
              <a:rPr lang="fr-CH" sz="1200" dirty="0"/>
              <a:t> </a:t>
            </a:r>
            <a:r>
              <a:rPr lang="fr-CH" sz="1200" dirty="0" err="1"/>
              <a:t>analysis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25326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19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8.png"/><Relationship Id="rId7" Type="http://schemas.openxmlformats.org/officeDocument/2006/relationships/image" Target="../media/image3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" Type="http://schemas.openxmlformats.org/officeDocument/2006/relationships/tags" Target="../tags/tag7.xml"/><Relationship Id="rId71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image" Target="../media/image53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https://journals.plos.org/plosgenetics/article?id=10.1371/journal.pgen.1004126" TargetMode="External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xgene.cziscience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gxa/home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gxa/home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s://singlecell.broadinstitute.org/single_cell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hyperlink" Target="scfair.sl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52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hyperlink" Target="scfair.sl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52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sc-fai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zuckerberg/single-cell-curation?tab=readme-ov-file" TargetMode="External"/><Relationship Id="rId2" Type="http://schemas.openxmlformats.org/officeDocument/2006/relationships/hyperlink" Target="https://github.com/chanzuckerberg/single-cell-curation/tree/main/schem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5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52.png"/><Relationship Id="rId2" Type="http://schemas.openxmlformats.org/officeDocument/2006/relationships/hyperlink" Target="https://github.com/dosumis/single-cell-curation/blob/broadening-species-specificity/schema/5.1.0-broad/schema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76-023-00586-w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76-023-00586-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flycellatlas.org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hyperlink" Target="https://asap.epfl.ch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hyperlink" Target="https://scope.aertslab.org/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hyperlink" Target="https://www.science.org/doi/10.1126/science.abk243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672022921000486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2568633"/>
            <a:ext cx="12192000" cy="108453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ASAP for Single-Cell analysis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687422" y="4437007"/>
            <a:ext cx="64008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Vincent Gardeux</a:t>
            </a:r>
          </a:p>
          <a:p>
            <a:pPr marL="0" indent="0" algn="ctr">
              <a:buNone/>
            </a:pPr>
            <a:r>
              <a:rPr lang="fr-CH" sz="1800" i="1" dirty="0" err="1">
                <a:cs typeface="Arial" panose="020B0604020202020204" pitchFamily="34" charset="0"/>
              </a:rPr>
              <a:t>Deplancke’s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Laboratory</a:t>
            </a:r>
            <a:r>
              <a:rPr lang="fr-CH" sz="1800" i="1" dirty="0">
                <a:cs typeface="Arial" panose="020B0604020202020204" pitchFamily="34" charset="0"/>
              </a:rPr>
              <a:t> of </a:t>
            </a:r>
            <a:r>
              <a:rPr lang="fr-CH" sz="1800" i="1" dirty="0" err="1">
                <a:cs typeface="Arial" panose="020B0604020202020204" pitchFamily="34" charset="0"/>
              </a:rPr>
              <a:t>Systems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Biology</a:t>
            </a:r>
            <a:r>
              <a:rPr lang="fr-CH" sz="1800" i="1" dirty="0">
                <a:cs typeface="Arial" panose="020B0604020202020204" pitchFamily="34" charset="0"/>
              </a:rPr>
              <a:t> and </a:t>
            </a:r>
            <a:r>
              <a:rPr lang="fr-CH" sz="1800" i="1" dirty="0" err="1">
                <a:cs typeface="Arial" panose="020B0604020202020204" pitchFamily="34" charset="0"/>
              </a:rPr>
              <a:t>Genetics</a:t>
            </a:r>
            <a:endParaRPr lang="fr-CH" sz="1800" i="1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fr-CH" sz="1800" i="1" dirty="0">
                <a:cs typeface="Arial" panose="020B0604020202020204" pitchFamily="34" charset="0"/>
              </a:rPr>
              <a:t>Ecole Polytechnique Fédérale de Lausanne (EPFL), </a:t>
            </a:r>
            <a:r>
              <a:rPr lang="fr-CH" sz="1800" i="1" dirty="0" err="1">
                <a:cs typeface="Arial" panose="020B0604020202020204" pitchFamily="34" charset="0"/>
              </a:rPr>
              <a:t>Switzerland</a:t>
            </a:r>
            <a:endParaRPr lang="fr-FR" sz="1800" i="1" dirty="0">
              <a:cs typeface="Arial" panose="020B0604020202020204" pitchFamily="34" charset="0"/>
            </a:endParaRPr>
          </a:p>
          <a:p>
            <a:endParaRPr lang="fr-FR" sz="1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B3F03-5613-4ED8-9DEF-D87C6610511B}"/>
              </a:ext>
            </a:extLst>
          </p:cNvPr>
          <p:cNvSpPr/>
          <p:nvPr/>
        </p:nvSpPr>
        <p:spPr>
          <a:xfrm>
            <a:off x="8945598" y="820265"/>
            <a:ext cx="3246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2024 SIB Course (Online)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7A9F3-F9C5-46E5-95AD-C17FD00F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" y="1045645"/>
            <a:ext cx="4105758" cy="8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36"/>
          <p:cNvSpPr/>
          <p:nvPr/>
        </p:nvSpPr>
        <p:spPr>
          <a:xfrm>
            <a:off x="723142" y="916285"/>
            <a:ext cx="6150849" cy="5301225"/>
          </a:xfrm>
          <a:prstGeom prst="roundRect">
            <a:avLst>
              <a:gd name="adj" fmla="val 346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19" rIns="45719"/>
          <a:lstStyle/>
          <a:p>
            <a:pP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4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72869" y="1057688"/>
            <a:ext cx="4778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"Black box" </a:t>
            </a:r>
            <a:r>
              <a:rPr lang="fr-FR" sz="2800" b="1" dirty="0" err="1"/>
              <a:t>fixed</a:t>
            </a:r>
            <a:r>
              <a:rPr lang="fr-FR" sz="2800" b="1" dirty="0"/>
              <a:t> pipeline?</a:t>
            </a:r>
          </a:p>
          <a:p>
            <a:r>
              <a:rPr lang="fr-FR" sz="2800" b="1" dirty="0"/>
              <a:t>e.g. 10x </a:t>
            </a:r>
            <a:r>
              <a:rPr lang="fr-FR" sz="2800" b="1" dirty="0" err="1"/>
              <a:t>cell</a:t>
            </a:r>
            <a:r>
              <a:rPr lang="fr-FR" sz="2800" b="1" dirty="0"/>
              <a:t> Ranger pipeline</a:t>
            </a:r>
          </a:p>
          <a:p>
            <a:r>
              <a:rPr lang="fr-FR" sz="2800" b="1" dirty="0"/>
              <a:t> + Loupe </a:t>
            </a:r>
            <a:r>
              <a:rPr lang="fr-FR" sz="2800" b="1" dirty="0" err="1"/>
              <a:t>Visualization</a:t>
            </a:r>
            <a:endParaRPr lang="en-US" sz="2800" b="1" dirty="0"/>
          </a:p>
        </p:txBody>
      </p:sp>
      <p:pic>
        <p:nvPicPr>
          <p:cNvPr id="1026" name="Picture 2" descr="https://support.10xgenomics.com/img/single-cell-gex-vdj/lung-tumor-gex.png">
            <a:extLst>
              <a:ext uri="{FF2B5EF4-FFF2-40B4-BE49-F238E27FC236}">
                <a16:creationId xmlns:a16="http://schemas.microsoft.com/office/drawing/2014/main" id="{C33BBF2E-FF23-4398-893D-802057C3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61" y="2421243"/>
            <a:ext cx="5698210" cy="401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267DD7-20D3-42BC-B1D7-2F37BB78D4C1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C4B1BF8E-D0BB-40A1-8F16-5EE369268F93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E716B5B-3A1E-427E-AE22-CE1EA8958228}"/>
              </a:ext>
            </a:extLst>
          </p:cNvPr>
          <p:cNvSpPr/>
          <p:nvPr/>
        </p:nvSpPr>
        <p:spPr>
          <a:xfrm>
            <a:off x="7080390" y="2780908"/>
            <a:ext cx="669303" cy="348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D9ECE-B6A8-47E6-B528-FED80A388568}"/>
              </a:ext>
            </a:extLst>
          </p:cNvPr>
          <p:cNvSpPr txBox="1"/>
          <p:nvPr/>
        </p:nvSpPr>
        <p:spPr>
          <a:xfrm>
            <a:off x="8046266" y="2344870"/>
            <a:ext cx="39069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May be </a:t>
            </a:r>
            <a:r>
              <a:rPr lang="en-US" sz="2400" b="1" dirty="0"/>
              <a:t>ok for preprocessing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Usually </a:t>
            </a:r>
            <a:r>
              <a:rPr lang="en-US" sz="2400" b="1" dirty="0"/>
              <a:t>insufficient for downstream analysis</a:t>
            </a:r>
            <a:r>
              <a:rPr lang="en-US" sz="2400" dirty="0"/>
              <a:t>.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4353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582613-B796-4AA0-9A7A-E197AF134110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1231">
            <a:extLst>
              <a:ext uri="{FF2B5EF4-FFF2-40B4-BE49-F238E27FC236}">
                <a16:creationId xmlns:a16="http://schemas.microsoft.com/office/drawing/2014/main" id="{5111C117-9DB9-4CB0-BA01-F88A0D02754A}"/>
              </a:ext>
            </a:extLst>
          </p:cNvPr>
          <p:cNvSpPr/>
          <p:nvPr/>
        </p:nvSpPr>
        <p:spPr>
          <a:xfrm>
            <a:off x="1524000" y="180369"/>
            <a:ext cx="91440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scRNA-seq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applicable to all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671C5-AC8A-481D-BEDF-E08D31DA8B8F}"/>
              </a:ext>
            </a:extLst>
          </p:cNvPr>
          <p:cNvSpPr txBox="1"/>
          <p:nvPr/>
        </p:nvSpPr>
        <p:spPr>
          <a:xfrm>
            <a:off x="406400" y="1148080"/>
            <a:ext cx="1136904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Standardized</a:t>
            </a:r>
            <a:r>
              <a:rPr lang="fr-FR" sz="2400" dirty="0"/>
              <a:t> but </a:t>
            </a:r>
            <a:r>
              <a:rPr lang="fr-FR" sz="2400" dirty="0" err="1"/>
              <a:t>parametrizable</a:t>
            </a:r>
            <a:r>
              <a:rPr lang="fr-FR" sz="2400" dirty="0"/>
              <a:t> pipelines (e.g. Seurat, </a:t>
            </a:r>
            <a:r>
              <a:rPr lang="fr-FR" sz="2400" dirty="0" err="1"/>
              <a:t>scanpy</a:t>
            </a:r>
            <a:r>
              <a:rPr lang="fr-FR" sz="2400" dirty="0"/>
              <a:t>)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 err="1"/>
              <a:t>Requires</a:t>
            </a:r>
            <a:r>
              <a:rPr lang="fr-FR" sz="2400" dirty="0"/>
              <a:t> R/Python </a:t>
            </a:r>
            <a:r>
              <a:rPr lang="fr-FR" sz="2400" dirty="0" err="1"/>
              <a:t>coding</a:t>
            </a:r>
            <a:r>
              <a:rPr lang="fr-FR" sz="2400" dirty="0"/>
              <a:t> </a:t>
            </a:r>
            <a:r>
              <a:rPr lang="fr-FR" sz="2400" dirty="0" err="1"/>
              <a:t>skills</a:t>
            </a:r>
            <a:r>
              <a:rPr lang="fr-FR" sz="2400" dirty="0"/>
              <a:t>. </a:t>
            </a:r>
            <a:r>
              <a:rPr lang="fr-FR" sz="2400" dirty="0" err="1"/>
              <a:t>Takes</a:t>
            </a:r>
            <a:r>
              <a:rPr lang="fr-FR" sz="2400" dirty="0"/>
              <a:t> time to </a:t>
            </a:r>
            <a:r>
              <a:rPr lang="fr-FR" sz="2400" dirty="0" err="1"/>
              <a:t>implement</a:t>
            </a:r>
            <a:r>
              <a:rPr lang="fr-FR" sz="2400" dirty="0"/>
              <a:t> </a:t>
            </a:r>
            <a:r>
              <a:rPr lang="fr-FR" sz="2400" dirty="0" err="1"/>
              <a:t>thoroughly</a:t>
            </a:r>
            <a:r>
              <a:rPr lang="fr-FR" sz="2400" dirty="0"/>
              <a:t>.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User-friendly automated analysis portals (e.g. ASAP, </a:t>
            </a:r>
            <a:r>
              <a:rPr lang="en-US" sz="2400" dirty="0" err="1"/>
              <a:t>FastGenomics</a:t>
            </a:r>
            <a:r>
              <a:rPr lang="en-US" sz="2400" dirty="0"/>
              <a:t>, …)</a:t>
            </a:r>
          </a:p>
          <a:p>
            <a:r>
              <a:rPr lang="en-US" sz="2400" dirty="0"/>
              <a:t>=&gt; No coding required. Very fast to obtain results. Interactive. Modular. Reproducible.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7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CE62ED-E525-46ED-8863-EFCBDC5D13F0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Single-cell analysis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4006-C1DB-4860-8657-3D7DE40F696B}"/>
              </a:ext>
            </a:extLst>
          </p:cNvPr>
          <p:cNvSpPr txBox="1"/>
          <p:nvPr/>
        </p:nvSpPr>
        <p:spPr>
          <a:xfrm>
            <a:off x="277402" y="1037690"/>
            <a:ext cx="101238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Two main pipelines for analyzing single-cell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Seurat ( in R ) from </a:t>
            </a:r>
            <a:r>
              <a:rPr lang="en-US" sz="2000" dirty="0" err="1"/>
              <a:t>Satija</a:t>
            </a:r>
            <a:r>
              <a:rPr lang="en-US" sz="2000" dirty="0"/>
              <a:t> lab (2015). Now in v5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SCANPY (in Python) from Theis lab (2018). Now in v1.8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A493CD-2733-40CB-A994-5BE7D36B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985780"/>
            <a:ext cx="5721350" cy="12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1B80A-F39F-436B-9388-2F057B55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628441"/>
            <a:ext cx="2549525" cy="11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4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A3D1DA-7D56-4D53-BFBC-03E934EC723C}"/>
              </a:ext>
            </a:extLst>
          </p:cNvPr>
          <p:cNvSpPr/>
          <p:nvPr/>
        </p:nvSpPr>
        <p:spPr>
          <a:xfrm>
            <a:off x="525236" y="2575530"/>
            <a:ext cx="142701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QC / Cell filtering</a:t>
            </a:r>
            <a:endParaRPr lang="en-CH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DCDA37-0AF8-4F3D-B58D-D553A22A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3" y="1347369"/>
            <a:ext cx="1918180" cy="10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96828F-2DF1-465E-AD5D-342F3995353C}"/>
              </a:ext>
            </a:extLst>
          </p:cNvPr>
          <p:cNvSpPr/>
          <p:nvPr/>
        </p:nvSpPr>
        <p:spPr>
          <a:xfrm>
            <a:off x="2101882" y="2785426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F78FE7-A812-48B9-851E-ED3B0A3B7E56}"/>
              </a:ext>
            </a:extLst>
          </p:cNvPr>
          <p:cNvSpPr/>
          <p:nvPr/>
        </p:nvSpPr>
        <p:spPr>
          <a:xfrm>
            <a:off x="2628356" y="2575530"/>
            <a:ext cx="142701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CH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9EEF76-83F0-41FD-8876-D6971CF57872}"/>
              </a:ext>
            </a:extLst>
          </p:cNvPr>
          <p:cNvSpPr/>
          <p:nvPr/>
        </p:nvSpPr>
        <p:spPr>
          <a:xfrm>
            <a:off x="4676057" y="2575530"/>
            <a:ext cx="1468581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Variable features (HVG)</a:t>
            </a:r>
            <a:endParaRPr lang="en-CH" sz="16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77F5E6E-9B6C-47FD-95C8-BB2480F9BD2E}"/>
              </a:ext>
            </a:extLst>
          </p:cNvPr>
          <p:cNvSpPr/>
          <p:nvPr/>
        </p:nvSpPr>
        <p:spPr>
          <a:xfrm>
            <a:off x="4174525" y="2799975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00E9CA7-23D5-42A5-B050-7E411BF16783}"/>
              </a:ext>
            </a:extLst>
          </p:cNvPr>
          <p:cNvSpPr/>
          <p:nvPr/>
        </p:nvSpPr>
        <p:spPr>
          <a:xfrm>
            <a:off x="6238847" y="2785426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8844A-5F25-4F8D-A38B-5B4CD562216D}"/>
              </a:ext>
            </a:extLst>
          </p:cNvPr>
          <p:cNvSpPr/>
          <p:nvPr/>
        </p:nvSpPr>
        <p:spPr>
          <a:xfrm>
            <a:off x="6765321" y="2590078"/>
            <a:ext cx="1803863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Scaling / Covariate removal</a:t>
            </a:r>
            <a:endParaRPr lang="en-CH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FE6E37-B1A7-4BBA-9414-0CFD582AAD2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41824" y="1337642"/>
            <a:ext cx="712529" cy="94520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4A507C-21CA-4FB4-B57B-64EDD9F07FC9}"/>
              </a:ext>
            </a:extLst>
          </p:cNvPr>
          <p:cNvSpPr/>
          <p:nvPr/>
        </p:nvSpPr>
        <p:spPr>
          <a:xfrm>
            <a:off x="8681168" y="2785426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9A0B7B-7DE8-424A-8ABC-068DDE429376}"/>
              </a:ext>
            </a:extLst>
          </p:cNvPr>
          <p:cNvSpPr/>
          <p:nvPr/>
        </p:nvSpPr>
        <p:spPr>
          <a:xfrm>
            <a:off x="9207642" y="2590078"/>
            <a:ext cx="1803863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</a:t>
            </a:r>
            <a:endParaRPr lang="en-CH" sz="16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688B99F-64A8-4AE6-8B3F-7E6F1756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750" y="1337642"/>
            <a:ext cx="1283646" cy="102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D6D345-0415-479E-8F10-5AF406657E16}"/>
              </a:ext>
            </a:extLst>
          </p:cNvPr>
          <p:cNvSpPr/>
          <p:nvPr/>
        </p:nvSpPr>
        <p:spPr>
          <a:xfrm>
            <a:off x="6144638" y="4212077"/>
            <a:ext cx="1588851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  <a:endParaRPr lang="en-CH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2E1CBA-7C60-4AFD-877C-4DBE37742AA7}"/>
              </a:ext>
            </a:extLst>
          </p:cNvPr>
          <p:cNvSpPr/>
          <p:nvPr/>
        </p:nvSpPr>
        <p:spPr>
          <a:xfrm>
            <a:off x="8150390" y="4212077"/>
            <a:ext cx="1468877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t-SNE</a:t>
            </a:r>
            <a:endParaRPr lang="en-C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E4DD2D-BE50-409C-8E44-80967FF95E14}"/>
              </a:ext>
            </a:extLst>
          </p:cNvPr>
          <p:cNvSpPr/>
          <p:nvPr/>
        </p:nvSpPr>
        <p:spPr>
          <a:xfrm>
            <a:off x="9961123" y="4212077"/>
            <a:ext cx="1468877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  <a:endParaRPr lang="en-CH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9358503-8454-44FF-BB4A-F65C8B87F7B6}"/>
              </a:ext>
            </a:extLst>
          </p:cNvPr>
          <p:cNvSpPr/>
          <p:nvPr/>
        </p:nvSpPr>
        <p:spPr>
          <a:xfrm>
            <a:off x="10525326" y="3384473"/>
            <a:ext cx="170235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6FA123B-BB6E-4B50-927E-5B42490CDDAC}"/>
              </a:ext>
            </a:extLst>
          </p:cNvPr>
          <p:cNvSpPr/>
          <p:nvPr/>
        </p:nvSpPr>
        <p:spPr>
          <a:xfrm rot="1427243">
            <a:off x="9401037" y="3360729"/>
            <a:ext cx="133425" cy="752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4A0CFE9-271A-400F-8FA2-946A1D09C9C5}"/>
              </a:ext>
            </a:extLst>
          </p:cNvPr>
          <p:cNvSpPr/>
          <p:nvPr/>
        </p:nvSpPr>
        <p:spPr>
          <a:xfrm rot="3659534">
            <a:off x="8354308" y="2912257"/>
            <a:ext cx="159123" cy="1513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B2C86CC-EB82-415A-9D6B-657CDA373675}"/>
              </a:ext>
            </a:extLst>
          </p:cNvPr>
          <p:cNvSpPr/>
          <p:nvPr/>
        </p:nvSpPr>
        <p:spPr>
          <a:xfrm>
            <a:off x="10581161" y="4952682"/>
            <a:ext cx="170235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86F208-7DA3-4C40-9668-A465EF095393}"/>
              </a:ext>
            </a:extLst>
          </p:cNvPr>
          <p:cNvSpPr/>
          <p:nvPr/>
        </p:nvSpPr>
        <p:spPr>
          <a:xfrm>
            <a:off x="9961123" y="5705621"/>
            <a:ext cx="1536971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 / Marker genes</a:t>
            </a:r>
            <a:endParaRPr lang="en-CH" dirty="0"/>
          </a:p>
        </p:txBody>
      </p:sp>
      <p:pic>
        <p:nvPicPr>
          <p:cNvPr id="1036" name="Picture 10">
            <a:extLst>
              <a:ext uri="{FF2B5EF4-FFF2-40B4-BE49-F238E27FC236}">
                <a16:creationId xmlns:a16="http://schemas.microsoft.com/office/drawing/2014/main" id="{632547CC-69F7-47B5-875C-24915637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59" y="3799196"/>
            <a:ext cx="1153673" cy="11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Arrow: Curved Right 1036">
            <a:extLst>
              <a:ext uri="{FF2B5EF4-FFF2-40B4-BE49-F238E27FC236}">
                <a16:creationId xmlns:a16="http://schemas.microsoft.com/office/drawing/2014/main" id="{40C3AA42-8101-419A-9767-B454C9183811}"/>
              </a:ext>
            </a:extLst>
          </p:cNvPr>
          <p:cNvSpPr/>
          <p:nvPr/>
        </p:nvSpPr>
        <p:spPr>
          <a:xfrm>
            <a:off x="9961123" y="4885955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7" name="Arrow: Curved Right 46">
            <a:extLst>
              <a:ext uri="{FF2B5EF4-FFF2-40B4-BE49-F238E27FC236}">
                <a16:creationId xmlns:a16="http://schemas.microsoft.com/office/drawing/2014/main" id="{B427C21E-9615-4AB7-B022-816F45F7E8D1}"/>
              </a:ext>
            </a:extLst>
          </p:cNvPr>
          <p:cNvSpPr/>
          <p:nvPr/>
        </p:nvSpPr>
        <p:spPr>
          <a:xfrm rot="10800000">
            <a:off x="11097670" y="4872579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3D147D5-2347-4F4C-A5E8-CC5F9685E50B}"/>
              </a:ext>
            </a:extLst>
          </p:cNvPr>
          <p:cNvSpPr/>
          <p:nvPr/>
        </p:nvSpPr>
        <p:spPr>
          <a:xfrm>
            <a:off x="7515349" y="5705620"/>
            <a:ext cx="1536971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Cell-type annotation</a:t>
            </a:r>
            <a:endParaRPr lang="en-CH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B0480EA-C458-4D72-BADE-9A90E3EFCC51}"/>
              </a:ext>
            </a:extLst>
          </p:cNvPr>
          <p:cNvSpPr/>
          <p:nvPr/>
        </p:nvSpPr>
        <p:spPr>
          <a:xfrm rot="10800000">
            <a:off x="9273165" y="5915517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39" name="Picture 12">
            <a:extLst>
              <a:ext uri="{FF2B5EF4-FFF2-40B4-BE49-F238E27FC236}">
                <a16:creationId xmlns:a16="http://schemas.microsoft.com/office/drawing/2014/main" id="{3FFC5D54-64E6-4AF4-A130-2BBF24E4E798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896" y="5111770"/>
            <a:ext cx="1468581" cy="137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E59F830-27E6-4984-BC60-D91F2E14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86" y="3799196"/>
            <a:ext cx="2392857" cy="5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3720282-9F60-4AA1-A1F0-07BEC5435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435" y="4728131"/>
            <a:ext cx="1023635" cy="47853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86582F-0191-4179-AB5A-A6D00ACA2B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823" y="5633441"/>
            <a:ext cx="2724835" cy="56335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CD38817-51C5-41E3-A076-383B43CB3A6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Simplified downstream analysis</a:t>
            </a:r>
          </a:p>
        </p:txBody>
      </p:sp>
      <p:sp>
        <p:nvSpPr>
          <p:cNvPr id="55" name="Arrow: Curved Right 54">
            <a:extLst>
              <a:ext uri="{FF2B5EF4-FFF2-40B4-BE49-F238E27FC236}">
                <a16:creationId xmlns:a16="http://schemas.microsoft.com/office/drawing/2014/main" id="{BE86C6D4-AF4E-4235-A9E8-DCEBB62211B3}"/>
              </a:ext>
            </a:extLst>
          </p:cNvPr>
          <p:cNvSpPr/>
          <p:nvPr/>
        </p:nvSpPr>
        <p:spPr>
          <a:xfrm>
            <a:off x="9996432" y="3363431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6" name="Arrow: Curved Right 55">
            <a:extLst>
              <a:ext uri="{FF2B5EF4-FFF2-40B4-BE49-F238E27FC236}">
                <a16:creationId xmlns:a16="http://schemas.microsoft.com/office/drawing/2014/main" id="{7355C5B2-758E-4D76-8ED2-E124CB603811}"/>
              </a:ext>
            </a:extLst>
          </p:cNvPr>
          <p:cNvSpPr/>
          <p:nvPr/>
        </p:nvSpPr>
        <p:spPr>
          <a:xfrm rot="10800000">
            <a:off x="10896679" y="3341527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0C55758F-579A-428F-A378-2BF200C0F013}"/>
              </a:ext>
            </a:extLst>
          </p:cNvPr>
          <p:cNvSpPr/>
          <p:nvPr/>
        </p:nvSpPr>
        <p:spPr>
          <a:xfrm rot="6288150">
            <a:off x="4099654" y="1527732"/>
            <a:ext cx="184354" cy="4179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Arrow: Curved Right 57">
            <a:extLst>
              <a:ext uri="{FF2B5EF4-FFF2-40B4-BE49-F238E27FC236}">
                <a16:creationId xmlns:a16="http://schemas.microsoft.com/office/drawing/2014/main" id="{27998470-58F1-4B4B-B303-28CD9946998B}"/>
              </a:ext>
            </a:extLst>
          </p:cNvPr>
          <p:cNvSpPr/>
          <p:nvPr/>
        </p:nvSpPr>
        <p:spPr>
          <a:xfrm rot="5400000">
            <a:off x="9334371" y="5293709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9" name="Arrow: Curved Right 58">
            <a:extLst>
              <a:ext uri="{FF2B5EF4-FFF2-40B4-BE49-F238E27FC236}">
                <a16:creationId xmlns:a16="http://schemas.microsoft.com/office/drawing/2014/main" id="{941A7FA0-1A4B-44CB-816E-E7132B9A37D7}"/>
              </a:ext>
            </a:extLst>
          </p:cNvPr>
          <p:cNvSpPr/>
          <p:nvPr/>
        </p:nvSpPr>
        <p:spPr>
          <a:xfrm rot="16200000">
            <a:off x="9372883" y="5916463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9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1037" grpId="0" animBg="1"/>
      <p:bldP spid="47" grpId="0" animBg="1"/>
      <p:bldP spid="49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505DE-3CB8-BAF4-E38C-3E9DF065FF40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ASAP - </a:t>
            </a:r>
            <a:r>
              <a:rPr lang="en-US" sz="2800" b="1" dirty="0">
                <a:cs typeface="Arial" panose="020B0604020202020204" pitchFamily="34" charset="0"/>
              </a:rPr>
              <a:t>A</a:t>
            </a:r>
            <a:r>
              <a:rPr lang="en-US" sz="2800" dirty="0">
                <a:cs typeface="Arial" panose="020B0604020202020204" pitchFamily="34" charset="0"/>
              </a:rPr>
              <a:t>utomated </a:t>
            </a:r>
            <a:r>
              <a:rPr lang="en-US" sz="2800" b="1" dirty="0">
                <a:cs typeface="Arial" panose="020B0604020202020204" pitchFamily="34" charset="0"/>
              </a:rPr>
              <a:t>S</a:t>
            </a:r>
            <a:r>
              <a:rPr lang="en-US" sz="2800" dirty="0">
                <a:cs typeface="Arial" panose="020B0604020202020204" pitchFamily="34" charset="0"/>
              </a:rPr>
              <a:t>ingle-cell </a:t>
            </a:r>
            <a:r>
              <a:rPr lang="en-US" sz="2800" b="1" dirty="0">
                <a:cs typeface="Arial" panose="020B0604020202020204" pitchFamily="34" charset="0"/>
              </a:rPr>
              <a:t>A</a:t>
            </a:r>
            <a:r>
              <a:rPr lang="en-US" sz="2800" dirty="0">
                <a:cs typeface="Arial" panose="020B0604020202020204" pitchFamily="34" charset="0"/>
              </a:rPr>
              <a:t>nalysis </a:t>
            </a:r>
            <a:r>
              <a:rPr lang="en-US" sz="2800" b="1" dirty="0">
                <a:cs typeface="Arial" panose="020B0604020202020204" pitchFamily="34" charset="0"/>
              </a:rPr>
              <a:t>P</a:t>
            </a:r>
            <a:r>
              <a:rPr lang="en-US" sz="2800" dirty="0">
                <a:cs typeface="Arial" panose="020B0604020202020204" pitchFamily="34" charset="0"/>
              </a:rPr>
              <a:t>ortal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AB0E8-44B8-B490-C511-03000C8E2E9C}"/>
              </a:ext>
            </a:extLst>
          </p:cNvPr>
          <p:cNvSpPr txBox="1"/>
          <p:nvPr/>
        </p:nvSpPr>
        <p:spPr>
          <a:xfrm>
            <a:off x="411480" y="1157188"/>
            <a:ext cx="113690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ASAP in short: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User-friendly automated single-cell analysis web tool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400" dirty="0"/>
              <a:t>No coding required. Interactive analysis 100% online.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400" dirty="0"/>
              <a:t>Very fast to obtain reproducible results (using Docker containers)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400" dirty="0"/>
              <a:t>Part of the </a:t>
            </a:r>
            <a:r>
              <a:rPr lang="en-US" sz="2400" dirty="0" err="1"/>
              <a:t>sc</a:t>
            </a:r>
            <a:r>
              <a:rPr lang="en-US" sz="2400" b="1" dirty="0" err="1"/>
              <a:t>FAIR</a:t>
            </a:r>
            <a:r>
              <a:rPr lang="en-US" sz="2400" dirty="0"/>
              <a:t> initiative for standardizing single-cell genomics data</a:t>
            </a:r>
            <a:endParaRPr lang="fr-FR" sz="2400" dirty="0"/>
          </a:p>
          <a:p>
            <a:endParaRPr lang="fr-FR" sz="3200" b="1" dirty="0"/>
          </a:p>
          <a:p>
            <a:r>
              <a:rPr lang="fr-FR" sz="3200" b="1" dirty="0" err="1"/>
              <a:t>Technical</a:t>
            </a:r>
            <a:r>
              <a:rPr lang="fr-FR" sz="3200" b="1" dirty="0"/>
              <a:t> aspects: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Web page accessible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any</a:t>
            </a:r>
            <a:r>
              <a:rPr lang="fr-FR" sz="2400" dirty="0"/>
              <a:t> computer/</a:t>
            </a:r>
            <a:r>
              <a:rPr lang="fr-FR" sz="2400" dirty="0" err="1"/>
              <a:t>tablet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any</a:t>
            </a:r>
            <a:r>
              <a:rPr lang="fr-FR" sz="2400" dirty="0"/>
              <a:t>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Common interface </a:t>
            </a:r>
            <a:r>
              <a:rPr lang="fr-FR" sz="2400" dirty="0" err="1"/>
              <a:t>designed</a:t>
            </a:r>
            <a:r>
              <a:rPr lang="fr-FR" sz="2400" dirty="0"/>
              <a:t> for </a:t>
            </a:r>
            <a:r>
              <a:rPr lang="fr-FR" sz="2400" dirty="0" err="1"/>
              <a:t>reproducible</a:t>
            </a:r>
            <a:r>
              <a:rPr lang="fr-FR" sz="2400" dirty="0"/>
              <a:t> and interactive </a:t>
            </a:r>
            <a:r>
              <a:rPr lang="fr-FR" sz="2400" dirty="0" err="1"/>
              <a:t>analysis</a:t>
            </a:r>
            <a:r>
              <a:rPr lang="fr-FR" sz="2400" dirty="0"/>
              <a:t>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/>
              <a:t>Centralized</a:t>
            </a:r>
            <a:r>
              <a:rPr lang="fr-FR" sz="2400" dirty="0"/>
              <a:t> </a:t>
            </a:r>
            <a:r>
              <a:rPr lang="fr-FR" sz="2400" dirty="0" err="1"/>
              <a:t>computational</a:t>
            </a:r>
            <a:r>
              <a:rPr lang="fr-FR" sz="2400" dirty="0"/>
              <a:t> </a:t>
            </a:r>
            <a:r>
              <a:rPr lang="fr-FR" sz="2400" dirty="0" err="1"/>
              <a:t>resources</a:t>
            </a:r>
            <a:r>
              <a:rPr lang="fr-FR" sz="2400" dirty="0"/>
              <a:t>: Ruby-on-Rails server + </a:t>
            </a:r>
            <a:r>
              <a:rPr lang="fr-FR" sz="2400" dirty="0" err="1"/>
              <a:t>versioned</a:t>
            </a:r>
            <a:r>
              <a:rPr lang="fr-FR" sz="2400" dirty="0"/>
              <a:t> Python/R/Java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Job </a:t>
            </a:r>
            <a:r>
              <a:rPr lang="fr-FR" sz="2400" dirty="0" err="1"/>
              <a:t>queuing</a:t>
            </a:r>
            <a:r>
              <a:rPr lang="fr-FR" sz="2400" dirty="0"/>
              <a:t> management on server for dispatching client jobs and </a:t>
            </a:r>
            <a:r>
              <a:rPr lang="fr-FR" sz="2400" dirty="0" err="1"/>
              <a:t>computing</a:t>
            </a:r>
            <a:r>
              <a:rPr lang="fr-FR" sz="2400" dirty="0"/>
              <a:t> </a:t>
            </a:r>
            <a:r>
              <a:rPr lang="fr-FR" sz="2400" dirty="0" err="1"/>
              <a:t>load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F648-57F8-C1E2-692A-3FEF0327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6" y="164384"/>
            <a:ext cx="2530709" cy="523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B234DC-7224-C2F9-07F2-E44E96C1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13" y="1892547"/>
            <a:ext cx="924054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6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2">
            <a:extLst>
              <a:ext uri="{FF2B5EF4-FFF2-40B4-BE49-F238E27FC236}">
                <a16:creationId xmlns:a16="http://schemas.microsoft.com/office/drawing/2014/main" id="{F3949663-8E1D-6E36-C40E-697D06D458A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63" y="3934967"/>
            <a:ext cx="8183897" cy="2286005"/>
          </a:xfrm>
          <a:prstGeom prst="rect">
            <a:avLst/>
          </a:prstGeom>
        </p:spPr>
      </p:pic>
      <p:sp>
        <p:nvSpPr>
          <p:cNvPr id="2" name="OTLSHAPE_TB_00000000000000000000000000000000_ElapsedTimeExtension">
            <a:extLst>
              <a:ext uri="{FF2B5EF4-FFF2-40B4-BE49-F238E27FC236}">
                <a16:creationId xmlns:a16="http://schemas.microsoft.com/office/drawing/2014/main" id="{FD442419-ECB1-F693-76ED-A0A7CAE0B8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29626" y="925767"/>
            <a:ext cx="7925808" cy="2403348"/>
          </a:xfrm>
          <a:prstGeom prst="rect">
            <a:avLst/>
          </a:prstGeom>
          <a:gradFill flip="none" rotWithShape="1">
            <a:gsLst>
              <a:gs pos="100000">
                <a:srgbClr val="737373">
                  <a:alpha val="30196"/>
                </a:srgbClr>
              </a:gs>
              <a:gs pos="0">
                <a:srgbClr val="737373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3" name="OTLSHAPE_M_6097e373d3f14c0c94f5a190a3f9713b_Connector1">
            <a:extLst>
              <a:ext uri="{FF2B5EF4-FFF2-40B4-BE49-F238E27FC236}">
                <a16:creationId xmlns:a16="http://schemas.microsoft.com/office/drawing/2014/main" id="{BC82F4A6-E196-ECED-6BBA-635BD9246C10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7827922" y="2084578"/>
            <a:ext cx="0" cy="1225487"/>
          </a:xfrm>
          <a:prstGeom prst="line">
            <a:avLst/>
          </a:prstGeom>
          <a:ln w="9525" cap="flat" cmpd="sng" algn="ctr">
            <a:solidFill>
              <a:srgbClr val="1AAA4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OTLSHAPE_M_14df00dce0e14e4db7bcc2fcea93121f_Connector1">
            <a:extLst>
              <a:ext uri="{FF2B5EF4-FFF2-40B4-BE49-F238E27FC236}">
                <a16:creationId xmlns:a16="http://schemas.microsoft.com/office/drawing/2014/main" id="{A3B9054D-C00F-6E84-29D9-D2EAE68C3317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755805" y="1631952"/>
            <a:ext cx="0" cy="294037"/>
          </a:xfrm>
          <a:prstGeom prst="line">
            <a:avLst/>
          </a:prstGeom>
          <a:ln w="9525" cap="flat" cmpd="sng" algn="ctr">
            <a:solidFill>
              <a:srgbClr val="EA161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OTLSHAPE_M_14df00dce0e14e4db7bcc2fcea93121f_Connector2">
            <a:extLst>
              <a:ext uri="{FF2B5EF4-FFF2-40B4-BE49-F238E27FC236}">
                <a16:creationId xmlns:a16="http://schemas.microsoft.com/office/drawing/2014/main" id="{4203F947-D90B-1315-2CF5-D81D9E3FBE1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2755805" y="2088770"/>
            <a:ext cx="0" cy="19050"/>
          </a:xfrm>
          <a:prstGeom prst="line">
            <a:avLst/>
          </a:prstGeom>
          <a:ln w="9525" cap="flat" cmpd="sng" algn="ctr">
            <a:solidFill>
              <a:srgbClr val="EA161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OTLSHAPE_M_14df00dce0e14e4db7bcc2fcea93121f_Connector3">
            <a:extLst>
              <a:ext uri="{FF2B5EF4-FFF2-40B4-BE49-F238E27FC236}">
                <a16:creationId xmlns:a16="http://schemas.microsoft.com/office/drawing/2014/main" id="{3B90B5B1-0672-0010-3C2E-B3C89A9F1462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755805" y="2247361"/>
            <a:ext cx="0" cy="674656"/>
          </a:xfrm>
          <a:prstGeom prst="line">
            <a:avLst/>
          </a:prstGeom>
          <a:ln w="9525" cap="flat" cmpd="sng" algn="ctr">
            <a:solidFill>
              <a:srgbClr val="EA161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OTLSHAPE_M_56c8c23c57de4a6fad6fe8a5c8b08ea8_Connector1">
            <a:extLst>
              <a:ext uri="{FF2B5EF4-FFF2-40B4-BE49-F238E27FC236}">
                <a16:creationId xmlns:a16="http://schemas.microsoft.com/office/drawing/2014/main" id="{9593B1FA-13A6-3B73-1C19-9FCFAEEFF2F2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7670329" y="1224996"/>
            <a:ext cx="0" cy="375428"/>
          </a:xfrm>
          <a:prstGeom prst="line">
            <a:avLst/>
          </a:prstGeom>
          <a:ln w="9525" cap="flat" cmpd="sng" algn="ctr">
            <a:solidFill>
              <a:srgbClr val="EA161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OTLSHAPE_M_56c8c23c57de4a6fad6fe8a5c8b08ea8_Connector2">
            <a:extLst>
              <a:ext uri="{FF2B5EF4-FFF2-40B4-BE49-F238E27FC236}">
                <a16:creationId xmlns:a16="http://schemas.microsoft.com/office/drawing/2014/main" id="{BA97FFD8-3814-6723-9B75-E3922840521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7670329" y="1925987"/>
            <a:ext cx="0" cy="19050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OTLSHAPE_M_caac7642f5bf4ac080680e427754d91f_Connector1">
            <a:extLst>
              <a:ext uri="{FF2B5EF4-FFF2-40B4-BE49-F238E27FC236}">
                <a16:creationId xmlns:a16="http://schemas.microsoft.com/office/drawing/2014/main" id="{04CCE810-8E51-43C8-D06B-EAABEF2D171E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3826095" y="2826767"/>
            <a:ext cx="0" cy="95250"/>
          </a:xfrm>
          <a:prstGeom prst="line">
            <a:avLst/>
          </a:prstGeom>
          <a:ln w="9525" cap="flat" cmpd="sng" algn="ctr">
            <a:solidFill>
              <a:srgbClr val="1AAA4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OTLSHAPE_M_4589b817c39440bf97c189f82d1bb2ea_Connector1">
            <a:extLst>
              <a:ext uri="{FF2B5EF4-FFF2-40B4-BE49-F238E27FC236}">
                <a16:creationId xmlns:a16="http://schemas.microsoft.com/office/drawing/2014/main" id="{21CB979A-8B42-8911-E667-AB485C4702B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9025837" y="2663984"/>
            <a:ext cx="0" cy="95250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OTLSHAPE_M_4589b817c39440bf97c189f82d1bb2ea_Connector2">
            <a:extLst>
              <a:ext uri="{FF2B5EF4-FFF2-40B4-BE49-F238E27FC236}">
                <a16:creationId xmlns:a16="http://schemas.microsoft.com/office/drawing/2014/main" id="{56319459-E87B-194F-AFF7-65E14E1D373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9025837" y="3243390"/>
            <a:ext cx="0" cy="66675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M_ec69bf041d3146bea386da2c3bc78b00_Connector1">
            <a:extLst>
              <a:ext uri="{FF2B5EF4-FFF2-40B4-BE49-F238E27FC236}">
                <a16:creationId xmlns:a16="http://schemas.microsoft.com/office/drawing/2014/main" id="{30FEC745-066A-45AB-C25B-2AE3BD43193F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2887069" y="2247361"/>
            <a:ext cx="0" cy="106270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OTLSHAPE_M_56c8c23c57de4a6fad6fe8a5c8b08ea8_Connector3">
            <a:extLst>
              <a:ext uri="{FF2B5EF4-FFF2-40B4-BE49-F238E27FC236}">
                <a16:creationId xmlns:a16="http://schemas.microsoft.com/office/drawing/2014/main" id="{97766213-166C-679A-C088-E94A98881653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7670329" y="2084579"/>
            <a:ext cx="0" cy="837438"/>
          </a:xfrm>
          <a:prstGeom prst="line">
            <a:avLst/>
          </a:prstGeom>
          <a:ln w="9525" cap="flat" cmpd="sng" algn="ctr">
            <a:solidFill>
              <a:srgbClr val="EA161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OTLSHAPE_M_7e03ca90fecf4cb19a56a25ded391f5e_Connector1">
            <a:extLst>
              <a:ext uri="{FF2B5EF4-FFF2-40B4-BE49-F238E27FC236}">
                <a16:creationId xmlns:a16="http://schemas.microsoft.com/office/drawing/2014/main" id="{1067E983-CE55-A9CC-EFEE-2BB0A27107A2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5686593" y="2247361"/>
            <a:ext cx="0" cy="95250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OTLSHAPE_M_caac7642f5bf4ac080680e427754d91f_Connector2">
            <a:extLst>
              <a:ext uri="{FF2B5EF4-FFF2-40B4-BE49-F238E27FC236}">
                <a16:creationId xmlns:a16="http://schemas.microsoft.com/office/drawing/2014/main" id="{9C47F913-56B9-DD65-EE11-CE8FC090669D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3826095" y="3084799"/>
            <a:ext cx="0" cy="225266"/>
          </a:xfrm>
          <a:prstGeom prst="line">
            <a:avLst/>
          </a:prstGeom>
          <a:ln w="9525" cap="flat" cmpd="sng" algn="ctr">
            <a:solidFill>
              <a:srgbClr val="1AAA4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OTLSHAPE_M_7e03ca90fecf4cb19a56a25ded391f5e_Connector2">
            <a:extLst>
              <a:ext uri="{FF2B5EF4-FFF2-40B4-BE49-F238E27FC236}">
                <a16:creationId xmlns:a16="http://schemas.microsoft.com/office/drawing/2014/main" id="{D6C63751-90BC-758E-81A3-6E67D4511B13}"/>
              </a:ext>
            </a:extLst>
          </p:cNvPr>
          <p:cNvCxnSpPr>
            <a:cxnSpLocks/>
          </p:cNvCxnSpPr>
          <p:nvPr>
            <p:custDataLst>
              <p:tags r:id="rId15"/>
            </p:custDataLst>
          </p:nvPr>
        </p:nvCxnSpPr>
        <p:spPr>
          <a:xfrm>
            <a:off x="5686593" y="2246841"/>
            <a:ext cx="0" cy="1063225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M_9a16b59da2f94af0ae7abbc8bf6a644d_Connector1">
            <a:extLst>
              <a:ext uri="{FF2B5EF4-FFF2-40B4-BE49-F238E27FC236}">
                <a16:creationId xmlns:a16="http://schemas.microsoft.com/office/drawing/2014/main" id="{63059DAD-40CA-4F81-42C4-5F53E11B41B9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6480815" y="2826767"/>
            <a:ext cx="0" cy="95250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M_9a16b59da2f94af0ae7abbc8bf6a644d_Connector2">
            <a:extLst>
              <a:ext uri="{FF2B5EF4-FFF2-40B4-BE49-F238E27FC236}">
                <a16:creationId xmlns:a16="http://schemas.microsoft.com/office/drawing/2014/main" id="{F7AD181E-7A19-2E1F-3AFC-384B91D27D52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6480815" y="3084799"/>
            <a:ext cx="0" cy="225266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M_56c8c23c57de4a6fad6fe8a5c8b08ea8_Connector4">
            <a:extLst>
              <a:ext uri="{FF2B5EF4-FFF2-40B4-BE49-F238E27FC236}">
                <a16:creationId xmlns:a16="http://schemas.microsoft.com/office/drawing/2014/main" id="{7096ECDB-0DEF-FB22-E8E6-062BC4531FEE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7670329" y="3084799"/>
            <a:ext cx="0" cy="244316"/>
          </a:xfrm>
          <a:prstGeom prst="line">
            <a:avLst/>
          </a:prstGeom>
          <a:ln w="9525" cap="flat" cmpd="sng" algn="ctr">
            <a:solidFill>
              <a:srgbClr val="EA161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M_14df00dce0e14e4db7bcc2fcea93121f_Connector4">
            <a:extLst>
              <a:ext uri="{FF2B5EF4-FFF2-40B4-BE49-F238E27FC236}">
                <a16:creationId xmlns:a16="http://schemas.microsoft.com/office/drawing/2014/main" id="{1329DB14-5358-D159-A82A-5D3A6EEF9C2F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2755805" y="3084799"/>
            <a:ext cx="0" cy="244316"/>
          </a:xfrm>
          <a:prstGeom prst="line">
            <a:avLst/>
          </a:prstGeom>
          <a:ln w="9525" cap="flat" cmpd="sng" algn="ctr">
            <a:solidFill>
              <a:srgbClr val="EA161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TLSHAPE_TB_00000000000000000000000000000000_ScaleContainer">
            <a:extLst>
              <a:ext uri="{FF2B5EF4-FFF2-40B4-BE49-F238E27FC236}">
                <a16:creationId xmlns:a16="http://schemas.microsoft.com/office/drawing/2014/main" id="{07CFAA60-5460-4E12-62F7-3D0FC8C4B48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2220101" y="3329115"/>
            <a:ext cx="7760012" cy="285750"/>
          </a:xfrm>
          <a:prstGeom prst="rect">
            <a:avLst/>
          </a:prstGeom>
          <a:solidFill>
            <a:srgbClr val="D4D3D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TLSHAPE_TB_00000000000000000000000000000000_ElapsedTime">
            <a:extLst>
              <a:ext uri="{FF2B5EF4-FFF2-40B4-BE49-F238E27FC236}">
                <a16:creationId xmlns:a16="http://schemas.microsoft.com/office/drawing/2014/main" id="{E5DB4F8C-3D59-88CC-AF28-B81D293FDC2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220101" y="3329115"/>
            <a:ext cx="7935334" cy="285750"/>
          </a:xfrm>
          <a:prstGeom prst="rect">
            <a:avLst/>
          </a:prstGeom>
          <a:solidFill>
            <a:srgbClr val="737373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TLSHAPE_TB_00000000000000000000000000000000_TodayMarkerShape">
            <a:extLst>
              <a:ext uri="{FF2B5EF4-FFF2-40B4-BE49-F238E27FC236}">
                <a16:creationId xmlns:a16="http://schemas.microsoft.com/office/drawing/2014/main" id="{47E8915F-B920-5525-A000-DCDB31770E0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933529" y="3617536"/>
            <a:ext cx="85725" cy="95250"/>
          </a:xfrm>
          <a:prstGeom prst="triangl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TLSHAPE_TB_00000000000000000000000000000000_TodayMarkerText">
            <a:extLst>
              <a:ext uri="{FF2B5EF4-FFF2-40B4-BE49-F238E27FC236}">
                <a16:creationId xmlns:a16="http://schemas.microsoft.com/office/drawing/2014/main" id="{83365A71-2E6C-3D71-C95B-08DA777541CF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9874367" y="3713174"/>
            <a:ext cx="202620" cy="1038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675" spc="-14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25" name="OTLSHAPE_TB_00000000000000000000000000000000_TimescaleInterval1">
            <a:extLst>
              <a:ext uri="{FF2B5EF4-FFF2-40B4-BE49-F238E27FC236}">
                <a16:creationId xmlns:a16="http://schemas.microsoft.com/office/drawing/2014/main" id="{A8709B56-FDCB-1E72-046D-6221F54B506E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2894967" y="3406893"/>
            <a:ext cx="264881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50" spc="-20" dirty="0">
                <a:solidFill>
                  <a:schemeClr val="dk1"/>
                </a:solidFill>
                <a:latin typeface="Calibri" panose="020F0502020204030204" pitchFamily="34" charset="0"/>
              </a:rPr>
              <a:t>2017</a:t>
            </a:r>
          </a:p>
        </p:txBody>
      </p:sp>
      <p:sp>
        <p:nvSpPr>
          <p:cNvPr id="26" name="OTLSHAPE_TB_00000000000000000000000000000000_TimescaleInterval2">
            <a:extLst>
              <a:ext uri="{FF2B5EF4-FFF2-40B4-BE49-F238E27FC236}">
                <a16:creationId xmlns:a16="http://schemas.microsoft.com/office/drawing/2014/main" id="{F448221A-8570-0AF6-AC8C-99C3C8A056C5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4500696" y="3398254"/>
            <a:ext cx="264881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50" spc="-20" dirty="0">
                <a:solidFill>
                  <a:schemeClr val="dk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27" name="OTLSHAPE_TB_00000000000000000000000000000000_TimescaleInterval3">
            <a:extLst>
              <a:ext uri="{FF2B5EF4-FFF2-40B4-BE49-F238E27FC236}">
                <a16:creationId xmlns:a16="http://schemas.microsoft.com/office/drawing/2014/main" id="{E7FE899A-CED6-40AB-1DD3-EEC1A710AD43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6112243" y="3400547"/>
            <a:ext cx="264881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50" spc="-20" dirty="0">
                <a:solidFill>
                  <a:schemeClr val="dk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28" name="OTLSHAPE_TB_00000000000000000000000000000000_TimescaleInterval4">
            <a:extLst>
              <a:ext uri="{FF2B5EF4-FFF2-40B4-BE49-F238E27FC236}">
                <a16:creationId xmlns:a16="http://schemas.microsoft.com/office/drawing/2014/main" id="{EE7B9589-9920-C138-275B-D26574A2A9D8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7724783" y="3398254"/>
            <a:ext cx="264881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50" spc="-20" dirty="0">
                <a:solidFill>
                  <a:schemeClr val="dk1"/>
                </a:solidFill>
                <a:latin typeface="Calibri" panose="020F0502020204030204" pitchFamily="34" charset="0"/>
              </a:rPr>
              <a:t>2020</a:t>
            </a:r>
          </a:p>
        </p:txBody>
      </p:sp>
      <p:sp>
        <p:nvSpPr>
          <p:cNvPr id="29" name="OTLSHAPE_TB_00000000000000000000000000000000_TimescaleInterval5">
            <a:extLst>
              <a:ext uri="{FF2B5EF4-FFF2-40B4-BE49-F238E27FC236}">
                <a16:creationId xmlns:a16="http://schemas.microsoft.com/office/drawing/2014/main" id="{D40B3713-D4A0-F536-3CDF-2C7EBD0CEF8D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9320126" y="3398254"/>
            <a:ext cx="274114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050" spc="-20" dirty="0">
                <a:solidFill>
                  <a:schemeClr val="dk1"/>
                </a:solidFill>
                <a:latin typeface="Calibri" panose="020F0502020204030204" pitchFamily="34" charset="0"/>
              </a:rPr>
              <a:t>2021</a:t>
            </a:r>
          </a:p>
        </p:txBody>
      </p:sp>
      <p:sp>
        <p:nvSpPr>
          <p:cNvPr id="30" name="OTLSHAPE_M_91a4f6ed514344a7b285945e1d12419d_Shape">
            <a:extLst>
              <a:ext uri="{FF2B5EF4-FFF2-40B4-BE49-F238E27FC236}">
                <a16:creationId xmlns:a16="http://schemas.microsoft.com/office/drawing/2014/main" id="{0E82378E-BD9E-3E12-25C3-7C45E4A4BE57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2167336" y="3243390"/>
            <a:ext cx="114300" cy="13335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EECC2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OTLSHAPE_M_14df00dce0e14e4db7bcc2fcea93121f_Shape">
            <a:extLst>
              <a:ext uri="{FF2B5EF4-FFF2-40B4-BE49-F238E27FC236}">
                <a16:creationId xmlns:a16="http://schemas.microsoft.com/office/drawing/2014/main" id="{922BEE6B-4916-A741-9411-4F6AC195EAD2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2774855" y="1631951"/>
            <a:ext cx="76200" cy="76200"/>
          </a:xfrm>
          <a:prstGeom prst="wave">
            <a:avLst/>
          </a:prstGeom>
          <a:solidFill>
            <a:srgbClr val="EA161E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32" name="OTLSHAPE_M_ec69bf041d3146bea386da2c3bc78b00_Shape">
            <a:extLst>
              <a:ext uri="{FF2B5EF4-FFF2-40B4-BE49-F238E27FC236}">
                <a16:creationId xmlns:a16="http://schemas.microsoft.com/office/drawing/2014/main" id="{D4FC96EC-68CC-9666-3400-832719B33175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2868023" y="3243390"/>
            <a:ext cx="36000" cy="133350"/>
          </a:xfrm>
          <a:prstGeom prst="roundRect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TLSHAPE_M_5210b170be2942bd902eebdcee108bb2_Shape">
            <a:extLst>
              <a:ext uri="{FF2B5EF4-FFF2-40B4-BE49-F238E27FC236}">
                <a16:creationId xmlns:a16="http://schemas.microsoft.com/office/drawing/2014/main" id="{6C0AF000-026E-4798-5E36-C0856671DF59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4316053" y="3243390"/>
            <a:ext cx="36000" cy="133350"/>
          </a:xfrm>
          <a:prstGeom prst="roundRect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TLSHAPE_M_caac7642f5bf4ac080680e427754d91f_Shape">
            <a:extLst>
              <a:ext uri="{FF2B5EF4-FFF2-40B4-BE49-F238E27FC236}">
                <a16:creationId xmlns:a16="http://schemas.microsoft.com/office/drawing/2014/main" id="{20887C70-E697-604C-6FF9-651391CD3D7E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3768945" y="3243390"/>
            <a:ext cx="114300" cy="133350"/>
          </a:xfrm>
          <a:prstGeom prst="chevron">
            <a:avLst>
              <a:gd name="adj" fmla="val 30000"/>
            </a:avLst>
          </a:prstGeom>
          <a:solidFill>
            <a:srgbClr val="1AAA4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OTLSHAPE_M_56c8c23c57de4a6fad6fe8a5c8b08ea8_Shape">
            <a:extLst>
              <a:ext uri="{FF2B5EF4-FFF2-40B4-BE49-F238E27FC236}">
                <a16:creationId xmlns:a16="http://schemas.microsoft.com/office/drawing/2014/main" id="{3F5F6C93-A38C-934E-9EA5-C30E0BC572C7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7689379" y="1224995"/>
            <a:ext cx="76200" cy="76200"/>
          </a:xfrm>
          <a:prstGeom prst="wave">
            <a:avLst/>
          </a:prstGeom>
          <a:solidFill>
            <a:srgbClr val="EA161E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36" name="OTLSHAPE_M_4589b817c39440bf97c189f82d1bb2ea_Shape">
            <a:extLst>
              <a:ext uri="{FF2B5EF4-FFF2-40B4-BE49-F238E27FC236}">
                <a16:creationId xmlns:a16="http://schemas.microsoft.com/office/drawing/2014/main" id="{36E47DCB-DC64-E24E-6551-BDA1FAE4E285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9006791" y="3243390"/>
            <a:ext cx="36000" cy="133350"/>
          </a:xfrm>
          <a:prstGeom prst="roundRect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TLSHAPE_M_6097e373d3f14c0c94f5a190a3f9713b_Shape">
            <a:extLst>
              <a:ext uri="{FF2B5EF4-FFF2-40B4-BE49-F238E27FC236}">
                <a16:creationId xmlns:a16="http://schemas.microsoft.com/office/drawing/2014/main" id="{92EA0731-9DDB-1831-EF09-FAE463BFF227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7770772" y="3243390"/>
            <a:ext cx="114300" cy="133350"/>
          </a:xfrm>
          <a:prstGeom prst="chevron">
            <a:avLst>
              <a:gd name="adj" fmla="val 30000"/>
            </a:avLst>
          </a:prstGeom>
          <a:solidFill>
            <a:srgbClr val="1AAA4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38" name="OTLSHAPE_M_ef99e957212d46ac9e703b5cc5bb1b1f_Shape">
            <a:extLst>
              <a:ext uri="{FF2B5EF4-FFF2-40B4-BE49-F238E27FC236}">
                <a16:creationId xmlns:a16="http://schemas.microsoft.com/office/drawing/2014/main" id="{168B51D3-5BCF-E275-5D96-1A018F1C0BCB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9134042" y="3243390"/>
            <a:ext cx="36000" cy="133350"/>
          </a:xfrm>
          <a:prstGeom prst="roundRect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39" name="OTLSHAPE_M_7e03ca90fecf4cb19a56a25ded391f5e_Shape">
            <a:extLst>
              <a:ext uri="{FF2B5EF4-FFF2-40B4-BE49-F238E27FC236}">
                <a16:creationId xmlns:a16="http://schemas.microsoft.com/office/drawing/2014/main" id="{615592FB-9DFE-0994-5448-A4A6D1D73941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5669152" y="3243390"/>
            <a:ext cx="36000" cy="133350"/>
          </a:xfrm>
          <a:prstGeom prst="roundRect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40" name="OTLSHAPE_M_9a16b59da2f94af0ae7abbc8bf6a644d_Shape">
            <a:extLst>
              <a:ext uri="{FF2B5EF4-FFF2-40B4-BE49-F238E27FC236}">
                <a16:creationId xmlns:a16="http://schemas.microsoft.com/office/drawing/2014/main" id="{352F894A-1E3E-A843-848E-124F1A45CC0A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6464752" y="3243390"/>
            <a:ext cx="36000" cy="133350"/>
          </a:xfrm>
          <a:prstGeom prst="roundRect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41" name="OTLSHAPE_M_91a4f6ed514344a7b285945e1d12419d_Title">
            <a:extLst>
              <a:ext uri="{FF2B5EF4-FFF2-40B4-BE49-F238E27FC236}">
                <a16:creationId xmlns:a16="http://schemas.microsoft.com/office/drawing/2014/main" id="{44668005-D184-3C10-B3EC-41DA1493F0CD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1666273" y="2922617"/>
            <a:ext cx="1114425" cy="1615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 spc="-5" dirty="0">
                <a:solidFill>
                  <a:schemeClr val="dk1"/>
                </a:solidFill>
                <a:latin typeface="Calibri" panose="020F0502020204030204" pitchFamily="34" charset="0"/>
              </a:rPr>
              <a:t>First release of ASAP</a:t>
            </a:r>
          </a:p>
        </p:txBody>
      </p:sp>
      <p:sp>
        <p:nvSpPr>
          <p:cNvPr id="42" name="OTLSHAPE_M_91a4f6ed514344a7b285945e1d12419d_Date">
            <a:extLst>
              <a:ext uri="{FF2B5EF4-FFF2-40B4-BE49-F238E27FC236}">
                <a16:creationId xmlns:a16="http://schemas.microsoft.com/office/drawing/2014/main" id="{23618C0F-82D6-838F-60EA-BC47DF7022C1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2015301" y="3104371"/>
            <a:ext cx="409575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spc="-9" dirty="0">
                <a:solidFill>
                  <a:schemeClr val="dk2"/>
                </a:solidFill>
                <a:latin typeface="Calibri" panose="020F0502020204030204" pitchFamily="34" charset="0"/>
              </a:rPr>
              <a:t>Jan 2017</a:t>
            </a:r>
          </a:p>
        </p:txBody>
      </p:sp>
      <p:sp>
        <p:nvSpPr>
          <p:cNvPr id="43" name="OTLSHAPE_M_14df00dce0e14e4db7bcc2fcea93121f_Title">
            <a:extLst>
              <a:ext uri="{FF2B5EF4-FFF2-40B4-BE49-F238E27FC236}">
                <a16:creationId xmlns:a16="http://schemas.microsoft.com/office/drawing/2014/main" id="{BABA5B65-5286-B83C-8729-6A36593E765F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2874866" y="1517493"/>
            <a:ext cx="1876425" cy="1615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50" spc="-5" dirty="0">
                <a:solidFill>
                  <a:schemeClr val="dk1"/>
                </a:solidFill>
                <a:latin typeface="Calibri" panose="020F0502020204030204" pitchFamily="34" charset="0"/>
              </a:rPr>
              <a:t>ASAP Published in Bioinformatics</a:t>
            </a:r>
            <a:r>
              <a:rPr lang="fr-FR" sz="105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endParaRPr lang="en-US" sz="1050" spc="-5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OTLSHAPE_M_14df00dce0e14e4db7bcc2fcea93121f_Date">
            <a:extLst>
              <a:ext uri="{FF2B5EF4-FFF2-40B4-BE49-F238E27FC236}">
                <a16:creationId xmlns:a16="http://schemas.microsoft.com/office/drawing/2014/main" id="{497775DA-2841-9FC0-A961-F65AC1533EC2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2874867" y="1691718"/>
            <a:ext cx="466725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spc="-8" dirty="0">
                <a:solidFill>
                  <a:schemeClr val="dk2"/>
                </a:solidFill>
                <a:latin typeface="Calibri" panose="020F0502020204030204" pitchFamily="34" charset="0"/>
              </a:rPr>
              <a:t>May 2017</a:t>
            </a:r>
          </a:p>
        </p:txBody>
      </p:sp>
      <p:sp>
        <p:nvSpPr>
          <p:cNvPr id="45" name="OTLSHAPE_M_ec69bf041d3146bea386da2c3bc78b00_Title">
            <a:extLst>
              <a:ext uri="{FF2B5EF4-FFF2-40B4-BE49-F238E27FC236}">
                <a16:creationId xmlns:a16="http://schemas.microsoft.com/office/drawing/2014/main" id="{7C908410-1845-1B57-AAA8-1324627FBB94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1948841" y="1926587"/>
            <a:ext cx="1876425" cy="1615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 spc="-5" dirty="0">
                <a:solidFill>
                  <a:schemeClr val="dk1"/>
                </a:solidFill>
                <a:latin typeface="Calibri" panose="020F0502020204030204" pitchFamily="34" charset="0"/>
              </a:rPr>
              <a:t>Cited in Nature single-cell editorial</a:t>
            </a:r>
          </a:p>
        </p:txBody>
      </p:sp>
      <p:sp>
        <p:nvSpPr>
          <p:cNvPr id="46" name="OTLSHAPE_M_ec69bf041d3146bea386da2c3bc78b00_Date">
            <a:extLst>
              <a:ext uri="{FF2B5EF4-FFF2-40B4-BE49-F238E27FC236}">
                <a16:creationId xmlns:a16="http://schemas.microsoft.com/office/drawing/2014/main" id="{553CC1C5-4A55-4C6E-78AD-CFEE7B8C12AB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2675233" y="2108342"/>
            <a:ext cx="4191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spc="-8">
                <a:solidFill>
                  <a:schemeClr val="dk2"/>
                </a:solidFill>
                <a:latin typeface="Calibri" panose="020F0502020204030204" pitchFamily="34" charset="0"/>
              </a:rPr>
              <a:t>Jun 2017</a:t>
            </a:r>
          </a:p>
        </p:txBody>
      </p:sp>
      <p:sp>
        <p:nvSpPr>
          <p:cNvPr id="47" name="OTLSHAPE_M_5210b170be2942bd902eebdcee108bb2_Title">
            <a:extLst>
              <a:ext uri="{FF2B5EF4-FFF2-40B4-BE49-F238E27FC236}">
                <a16:creationId xmlns:a16="http://schemas.microsoft.com/office/drawing/2014/main" id="{123AF571-76AC-D509-94F5-286E89DB36E0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3518679" y="2922617"/>
            <a:ext cx="1628775" cy="1615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 spc="-3">
                <a:solidFill>
                  <a:schemeClr val="dk1"/>
                </a:solidFill>
                <a:latin typeface="Calibri" panose="020F0502020204030204" pitchFamily="34" charset="0"/>
              </a:rPr>
              <a:t>HCA conference San Francisco</a:t>
            </a:r>
          </a:p>
        </p:txBody>
      </p:sp>
      <p:sp>
        <p:nvSpPr>
          <p:cNvPr id="48" name="OTLSHAPE_M_5210b170be2942bd902eebdcee108bb2_Date">
            <a:extLst>
              <a:ext uri="{FF2B5EF4-FFF2-40B4-BE49-F238E27FC236}">
                <a16:creationId xmlns:a16="http://schemas.microsoft.com/office/drawing/2014/main" id="{4505AE02-3571-D13D-48EE-4885BE89589A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4118516" y="3104371"/>
            <a:ext cx="428625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spc="-8">
                <a:solidFill>
                  <a:schemeClr val="dk2"/>
                </a:solidFill>
                <a:latin typeface="Calibri" panose="020F0502020204030204" pitchFamily="34" charset="0"/>
              </a:rPr>
              <a:t>Apr 2018</a:t>
            </a:r>
          </a:p>
        </p:txBody>
      </p:sp>
      <p:sp>
        <p:nvSpPr>
          <p:cNvPr id="49" name="OTLSHAPE_M_caac7642f5bf4ac080680e427754d91f_Title">
            <a:extLst>
              <a:ext uri="{FF2B5EF4-FFF2-40B4-BE49-F238E27FC236}">
                <a16:creationId xmlns:a16="http://schemas.microsoft.com/office/drawing/2014/main" id="{76EC8B89-19F1-8373-54BE-C2597266BE48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2913742" y="2343811"/>
            <a:ext cx="1819275" cy="323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>
                <a:solidFill>
                  <a:schemeClr val="dk1"/>
                </a:solidFill>
                <a:latin typeface="Calibri" panose="020F0502020204030204" pitchFamily="34" charset="0"/>
              </a:rPr>
              <a:t>Secured 1yr funding from the CZI Biohub (HCA)</a:t>
            </a:r>
          </a:p>
        </p:txBody>
      </p:sp>
      <p:sp>
        <p:nvSpPr>
          <p:cNvPr id="50" name="OTLSHAPE_M_caac7642f5bf4ac080680e427754d91f_Date">
            <a:extLst>
              <a:ext uri="{FF2B5EF4-FFF2-40B4-BE49-F238E27FC236}">
                <a16:creationId xmlns:a16="http://schemas.microsoft.com/office/drawing/2014/main" id="{5AED4BDB-B93C-4E87-FD3E-4ADBB35D7C7B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3616910" y="2687747"/>
            <a:ext cx="409575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spc="-9">
                <a:solidFill>
                  <a:schemeClr val="dk2"/>
                </a:solidFill>
                <a:latin typeface="Calibri" panose="020F0502020204030204" pitchFamily="34" charset="0"/>
              </a:rPr>
              <a:t>Jan 2018</a:t>
            </a:r>
            <a:endParaRPr lang="en-US" sz="900" spc="-9" dirty="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OTLSHAPE_M_5a37539cde7e46379476e89f7c5ecfd3_Title">
            <a:extLst>
              <a:ext uri="{FF2B5EF4-FFF2-40B4-BE49-F238E27FC236}">
                <a16:creationId xmlns:a16="http://schemas.microsoft.com/office/drawing/2014/main" id="{3D82F4C1-3623-B2D9-2625-BF27E2E9DF27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6235434" y="2922617"/>
            <a:ext cx="1600200" cy="1615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 spc="-5" dirty="0">
                <a:solidFill>
                  <a:schemeClr val="dk1"/>
                </a:solidFill>
                <a:latin typeface="Calibri" panose="020F0502020204030204" pitchFamily="34" charset="0"/>
              </a:rPr>
              <a:t>Major new release ASAP2020</a:t>
            </a:r>
          </a:p>
        </p:txBody>
      </p:sp>
      <p:sp>
        <p:nvSpPr>
          <p:cNvPr id="52" name="OTLSHAPE_M_5a37539cde7e46379476e89f7c5ecfd3_Date">
            <a:extLst>
              <a:ext uri="{FF2B5EF4-FFF2-40B4-BE49-F238E27FC236}">
                <a16:creationId xmlns:a16="http://schemas.microsoft.com/office/drawing/2014/main" id="{706FCFA1-80AC-A760-466A-FA98D1FC7D8E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6827269" y="3104371"/>
            <a:ext cx="409575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spc="-9" dirty="0">
                <a:solidFill>
                  <a:schemeClr val="dk2"/>
                </a:solidFill>
                <a:latin typeface="Calibri" panose="020F0502020204030204" pitchFamily="34" charset="0"/>
              </a:rPr>
              <a:t>Jan 2020</a:t>
            </a:r>
          </a:p>
        </p:txBody>
      </p:sp>
      <p:sp>
        <p:nvSpPr>
          <p:cNvPr id="53" name="OTLSHAPE_M_56c8c23c57de4a6fad6fe8a5c8b08ea8_Title">
            <a:extLst>
              <a:ext uri="{FF2B5EF4-FFF2-40B4-BE49-F238E27FC236}">
                <a16:creationId xmlns:a16="http://schemas.microsoft.com/office/drawing/2014/main" id="{04974B6D-6638-59AE-1C97-48DFED335556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7789392" y="1022217"/>
            <a:ext cx="1704975" cy="323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ASAP2020 Published in Nucleic Acids Research </a:t>
            </a:r>
            <a:r>
              <a:rPr lang="fr-FR" sz="105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endParaRPr lang="en-US" sz="105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M_56c8c23c57de4a6fad6fe8a5c8b08ea8_Date">
            <a:extLst>
              <a:ext uri="{FF2B5EF4-FFF2-40B4-BE49-F238E27FC236}">
                <a16:creationId xmlns:a16="http://schemas.microsoft.com/office/drawing/2014/main" id="{41FA3D64-CE26-EBFC-CA2C-22D8A49A53B1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7789392" y="1366154"/>
            <a:ext cx="466725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spc="-8">
                <a:solidFill>
                  <a:schemeClr val="dk2"/>
                </a:solidFill>
                <a:latin typeface="Calibri" panose="020F0502020204030204" pitchFamily="34" charset="0"/>
              </a:rPr>
              <a:t>May 2020</a:t>
            </a:r>
          </a:p>
        </p:txBody>
      </p:sp>
      <p:sp>
        <p:nvSpPr>
          <p:cNvPr id="55" name="OTLSHAPE_M_4589b817c39440bf97c189f82d1bb2ea_Title">
            <a:extLst>
              <a:ext uri="{FF2B5EF4-FFF2-40B4-BE49-F238E27FC236}">
                <a16:creationId xmlns:a16="http://schemas.microsoft.com/office/drawing/2014/main" id="{CCA2862B-153E-733C-5C22-0E22B37F23A8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8244247" y="2181029"/>
            <a:ext cx="1562100" cy="323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>
                <a:solidFill>
                  <a:schemeClr val="dk1"/>
                </a:solidFill>
                <a:latin typeface="Calibri" panose="020F0502020204030204" pitchFamily="34" charset="0"/>
              </a:rPr>
              <a:t>FCA workshop at Drosophila Research Conference</a:t>
            </a:r>
          </a:p>
        </p:txBody>
      </p:sp>
      <p:sp>
        <p:nvSpPr>
          <p:cNvPr id="56" name="OTLSHAPE_M_4589b817c39440bf97c189f82d1bb2ea_Date">
            <a:extLst>
              <a:ext uri="{FF2B5EF4-FFF2-40B4-BE49-F238E27FC236}">
                <a16:creationId xmlns:a16="http://schemas.microsoft.com/office/drawing/2014/main" id="{AF2326EC-2097-3E2A-1AF9-E91D7AB3AC86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8796110" y="2524965"/>
            <a:ext cx="4572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spc="-8">
                <a:solidFill>
                  <a:schemeClr val="dk2"/>
                </a:solidFill>
                <a:latin typeface="Calibri" panose="020F0502020204030204" pitchFamily="34" charset="0"/>
              </a:rPr>
              <a:t>Mar 2021</a:t>
            </a:r>
          </a:p>
        </p:txBody>
      </p:sp>
      <p:sp>
        <p:nvSpPr>
          <p:cNvPr id="57" name="OTLSHAPE_M_6097e373d3f14c0c94f5a190a3f9713b_Title">
            <a:extLst>
              <a:ext uri="{FF2B5EF4-FFF2-40B4-BE49-F238E27FC236}">
                <a16:creationId xmlns:a16="http://schemas.microsoft.com/office/drawing/2014/main" id="{3879D20C-BED3-DE14-C7FE-E493195FA65F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6928460" y="1601623"/>
            <a:ext cx="1790700" cy="323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Secured 1.5yr funding from EPFL Open Science fund</a:t>
            </a:r>
          </a:p>
        </p:txBody>
      </p:sp>
      <p:sp>
        <p:nvSpPr>
          <p:cNvPr id="58" name="OTLSHAPE_M_6097e373d3f14c0c94f5a190a3f9713b_Date">
            <a:extLst>
              <a:ext uri="{FF2B5EF4-FFF2-40B4-BE49-F238E27FC236}">
                <a16:creationId xmlns:a16="http://schemas.microsoft.com/office/drawing/2014/main" id="{17348AEE-9952-E78C-63DD-6E02D4C92E7A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7632993" y="1945559"/>
            <a:ext cx="3810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900" spc="-9">
                <a:solidFill>
                  <a:schemeClr val="dk2"/>
                </a:solidFill>
                <a:latin typeface="Calibri" panose="020F0502020204030204" pitchFamily="34" charset="0"/>
              </a:rPr>
              <a:t>Jul 2020</a:t>
            </a:r>
          </a:p>
        </p:txBody>
      </p:sp>
      <p:sp>
        <p:nvSpPr>
          <p:cNvPr id="59" name="OTLSHAPE_M_ef99e957212d46ac9e703b5cc5bb1b1f_Title">
            <a:extLst>
              <a:ext uri="{FF2B5EF4-FFF2-40B4-BE49-F238E27FC236}">
                <a16:creationId xmlns:a16="http://schemas.microsoft.com/office/drawing/2014/main" id="{62F33BCA-7BB7-202C-0B13-559FBC07EC70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8271693" y="2760435"/>
            <a:ext cx="1762125" cy="323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Invited talk at the  </a:t>
            </a:r>
            <a:r>
              <a:rPr lang="en-US" sz="1050" dirty="0" err="1">
                <a:solidFill>
                  <a:schemeClr val="dk1"/>
                </a:solidFill>
                <a:latin typeface="Calibri" panose="020F0502020204030204" pitchFamily="34" charset="0"/>
              </a:rPr>
              <a:t>FlyCellAtlas</a:t>
            </a:r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 3 Conference</a:t>
            </a:r>
            <a:endParaRPr lang="fr-FR" sz="105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M_ef99e957212d46ac9e703b5cc5bb1b1f_Date">
            <a:extLst>
              <a:ext uri="{FF2B5EF4-FFF2-40B4-BE49-F238E27FC236}">
                <a16:creationId xmlns:a16="http://schemas.microsoft.com/office/drawing/2014/main" id="{097DAF4E-D74B-1872-15EE-9A1038AA6AC0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8941386" y="3061768"/>
            <a:ext cx="428625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900" spc="-8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900" spc="-8" dirty="0">
                <a:solidFill>
                  <a:schemeClr val="dk2"/>
                </a:solidFill>
                <a:latin typeface="Calibri" panose="020F0502020204030204" pitchFamily="34" charset="0"/>
              </a:rPr>
              <a:t> 2021</a:t>
            </a:r>
          </a:p>
        </p:txBody>
      </p:sp>
      <p:sp>
        <p:nvSpPr>
          <p:cNvPr id="61" name="OTLSHAPE_M_7e03ca90fecf4cb19a56a25ded391f5e_Title">
            <a:extLst>
              <a:ext uri="{FF2B5EF4-FFF2-40B4-BE49-F238E27FC236}">
                <a16:creationId xmlns:a16="http://schemas.microsoft.com/office/drawing/2014/main" id="{97D79C4A-DC89-C56F-E850-81EC66209676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5129984" y="1926587"/>
            <a:ext cx="1104900" cy="1615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 spc="-6">
                <a:solidFill>
                  <a:schemeClr val="dk1"/>
                </a:solidFill>
                <a:latin typeface="Calibri" panose="020F0502020204030204" pitchFamily="34" charset="0"/>
              </a:rPr>
              <a:t>Fly Cell Atlas kick-off</a:t>
            </a:r>
            <a:endParaRPr lang="fr-FR" sz="1050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OTLSHAPE_M_7e03ca90fecf4cb19a56a25ded391f5e_Date">
            <a:extLst>
              <a:ext uri="{FF2B5EF4-FFF2-40B4-BE49-F238E27FC236}">
                <a16:creationId xmlns:a16="http://schemas.microsoft.com/office/drawing/2014/main" id="{D6741EFC-4E75-F2E7-EACE-2E19D432E7D8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5456866" y="2108342"/>
            <a:ext cx="4572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900" spc="-8">
                <a:solidFill>
                  <a:schemeClr val="dk2"/>
                </a:solidFill>
                <a:latin typeface="Calibri" panose="020F0502020204030204" pitchFamily="34" charset="0"/>
              </a:rPr>
              <a:t>Mar 2019</a:t>
            </a:r>
          </a:p>
        </p:txBody>
      </p:sp>
      <p:sp>
        <p:nvSpPr>
          <p:cNvPr id="63" name="OTLSHAPE_M_9a16b59da2f94af0ae7abbc8bf6a644d_Title">
            <a:extLst>
              <a:ext uri="{FF2B5EF4-FFF2-40B4-BE49-F238E27FC236}">
                <a16:creationId xmlns:a16="http://schemas.microsoft.com/office/drawing/2014/main" id="{2B15E18D-ADC5-BC86-13A4-12E18F225818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5528887" y="2343811"/>
            <a:ext cx="1905000" cy="323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CZI </a:t>
            </a:r>
            <a:r>
              <a:rPr lang="en-US" sz="1050" dirty="0" err="1">
                <a:solidFill>
                  <a:schemeClr val="dk1"/>
                </a:solidFill>
                <a:latin typeface="Calibri" panose="020F0502020204030204" pitchFamily="34" charset="0"/>
              </a:rPr>
              <a:t>Biohub</a:t>
            </a:r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 meeting for the </a:t>
            </a:r>
          </a:p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Fly Cell Atlas</a:t>
            </a:r>
            <a:endParaRPr lang="fr-FR" sz="105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M_9a16b59da2f94af0ae7abbc8bf6a644d_Date">
            <a:extLst>
              <a:ext uri="{FF2B5EF4-FFF2-40B4-BE49-F238E27FC236}">
                <a16:creationId xmlns:a16="http://schemas.microsoft.com/office/drawing/2014/main" id="{F6A7150A-F447-0598-607A-30A98202C09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257247" y="2687747"/>
            <a:ext cx="43815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900" spc="-9" dirty="0" err="1">
                <a:solidFill>
                  <a:schemeClr val="dk2"/>
                </a:solidFill>
                <a:latin typeface="Calibri" panose="020F0502020204030204" pitchFamily="34" charset="0"/>
              </a:rPr>
              <a:t>Aug</a:t>
            </a:r>
            <a:r>
              <a:rPr lang="fr-FR" sz="900" spc="-9" dirty="0">
                <a:solidFill>
                  <a:schemeClr val="dk2"/>
                </a:solidFill>
                <a:latin typeface="Calibri" panose="020F0502020204030204" pitchFamily="34" charset="0"/>
              </a:rPr>
              <a:t> 2019</a:t>
            </a:r>
          </a:p>
        </p:txBody>
      </p:sp>
      <p:sp>
        <p:nvSpPr>
          <p:cNvPr id="66" name="TextBox 8">
            <a:extLst>
              <a:ext uri="{FF2B5EF4-FFF2-40B4-BE49-F238E27FC236}">
                <a16:creationId xmlns:a16="http://schemas.microsoft.com/office/drawing/2014/main" id="{3338ACC5-1401-613C-B23B-1C73B7C98B40}"/>
              </a:ext>
            </a:extLst>
          </p:cNvPr>
          <p:cNvSpPr txBox="1"/>
          <p:nvPr/>
        </p:nvSpPr>
        <p:spPr>
          <a:xfrm>
            <a:off x="-1" y="6091582"/>
            <a:ext cx="4753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Gardeux et al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(2017),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, 33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(19)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, 3123-3125.</a:t>
            </a:r>
          </a:p>
          <a:p>
            <a:r>
              <a:rPr lang="fr-FR" sz="1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David et al. (2020),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Nucleic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Acids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, 48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(W1), W403-W414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Connecteur droit 2240">
            <a:extLst>
              <a:ext uri="{FF2B5EF4-FFF2-40B4-BE49-F238E27FC236}">
                <a16:creationId xmlns:a16="http://schemas.microsoft.com/office/drawing/2014/main" id="{90934A82-5E3B-409F-FB92-6C50EBFCF12E}"/>
              </a:ext>
            </a:extLst>
          </p:cNvPr>
          <p:cNvCxnSpPr>
            <a:cxnSpLocks/>
          </p:cNvCxnSpPr>
          <p:nvPr/>
        </p:nvCxnSpPr>
        <p:spPr>
          <a:xfrm flipV="1">
            <a:off x="2220101" y="3338640"/>
            <a:ext cx="0" cy="7599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102">
            <a:extLst>
              <a:ext uri="{FF2B5EF4-FFF2-40B4-BE49-F238E27FC236}">
                <a16:creationId xmlns:a16="http://schemas.microsoft.com/office/drawing/2014/main" id="{D96899FE-1F55-D5C7-8A97-60A8B2180820}"/>
              </a:ext>
            </a:extLst>
          </p:cNvPr>
          <p:cNvCxnSpPr>
            <a:cxnSpLocks/>
          </p:cNvCxnSpPr>
          <p:nvPr/>
        </p:nvCxnSpPr>
        <p:spPr>
          <a:xfrm flipV="1">
            <a:off x="3020898" y="3611041"/>
            <a:ext cx="1935" cy="500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107">
            <a:extLst>
              <a:ext uri="{FF2B5EF4-FFF2-40B4-BE49-F238E27FC236}">
                <a16:creationId xmlns:a16="http://schemas.microsoft.com/office/drawing/2014/main" id="{02544ACF-DF5C-45E2-5A50-E07A2507ED0D}"/>
              </a:ext>
            </a:extLst>
          </p:cNvPr>
          <p:cNvCxnSpPr>
            <a:cxnSpLocks/>
          </p:cNvCxnSpPr>
          <p:nvPr/>
        </p:nvCxnSpPr>
        <p:spPr>
          <a:xfrm flipV="1">
            <a:off x="3828839" y="3374949"/>
            <a:ext cx="2628" cy="72740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110">
            <a:extLst>
              <a:ext uri="{FF2B5EF4-FFF2-40B4-BE49-F238E27FC236}">
                <a16:creationId xmlns:a16="http://schemas.microsoft.com/office/drawing/2014/main" id="{E135A090-721E-765D-02C2-25BC58EA7F08}"/>
              </a:ext>
            </a:extLst>
          </p:cNvPr>
          <p:cNvCxnSpPr>
            <a:cxnSpLocks/>
          </p:cNvCxnSpPr>
          <p:nvPr/>
        </p:nvCxnSpPr>
        <p:spPr>
          <a:xfrm flipV="1">
            <a:off x="4632838" y="3611041"/>
            <a:ext cx="0" cy="4984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118">
            <a:extLst>
              <a:ext uri="{FF2B5EF4-FFF2-40B4-BE49-F238E27FC236}">
                <a16:creationId xmlns:a16="http://schemas.microsoft.com/office/drawing/2014/main" id="{5E035A1D-7C81-FCD9-1E24-8A6D5FD57348}"/>
              </a:ext>
            </a:extLst>
          </p:cNvPr>
          <p:cNvCxnSpPr>
            <a:cxnSpLocks/>
          </p:cNvCxnSpPr>
          <p:nvPr/>
        </p:nvCxnSpPr>
        <p:spPr>
          <a:xfrm flipV="1">
            <a:off x="5436050" y="3329115"/>
            <a:ext cx="0" cy="7809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119">
            <a:extLst>
              <a:ext uri="{FF2B5EF4-FFF2-40B4-BE49-F238E27FC236}">
                <a16:creationId xmlns:a16="http://schemas.microsoft.com/office/drawing/2014/main" id="{73D2B048-0AA1-ED83-F932-5115B25B4864}"/>
              </a:ext>
            </a:extLst>
          </p:cNvPr>
          <p:cNvCxnSpPr>
            <a:cxnSpLocks/>
          </p:cNvCxnSpPr>
          <p:nvPr/>
        </p:nvCxnSpPr>
        <p:spPr>
          <a:xfrm flipV="1">
            <a:off x="6239228" y="3622517"/>
            <a:ext cx="1935" cy="500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120">
            <a:extLst>
              <a:ext uri="{FF2B5EF4-FFF2-40B4-BE49-F238E27FC236}">
                <a16:creationId xmlns:a16="http://schemas.microsoft.com/office/drawing/2014/main" id="{C16E5586-C970-8DEE-9FF4-02D70E273741}"/>
              </a:ext>
            </a:extLst>
          </p:cNvPr>
          <p:cNvCxnSpPr>
            <a:cxnSpLocks/>
          </p:cNvCxnSpPr>
          <p:nvPr/>
        </p:nvCxnSpPr>
        <p:spPr>
          <a:xfrm flipH="1" flipV="1">
            <a:off x="7041879" y="3376740"/>
            <a:ext cx="2909" cy="74185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122">
            <a:extLst>
              <a:ext uri="{FF2B5EF4-FFF2-40B4-BE49-F238E27FC236}">
                <a16:creationId xmlns:a16="http://schemas.microsoft.com/office/drawing/2014/main" id="{FA2A561C-90EF-B4F2-806B-9E0DE1085C11}"/>
              </a:ext>
            </a:extLst>
          </p:cNvPr>
          <p:cNvCxnSpPr>
            <a:cxnSpLocks/>
          </p:cNvCxnSpPr>
          <p:nvPr/>
        </p:nvCxnSpPr>
        <p:spPr>
          <a:xfrm flipH="1" flipV="1">
            <a:off x="7846219" y="3614435"/>
            <a:ext cx="1592" cy="49288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123">
            <a:extLst>
              <a:ext uri="{FF2B5EF4-FFF2-40B4-BE49-F238E27FC236}">
                <a16:creationId xmlns:a16="http://schemas.microsoft.com/office/drawing/2014/main" id="{E37422A3-54F5-9A7C-5F1E-062D2FB703C5}"/>
              </a:ext>
            </a:extLst>
          </p:cNvPr>
          <p:cNvCxnSpPr>
            <a:cxnSpLocks/>
          </p:cNvCxnSpPr>
          <p:nvPr/>
        </p:nvCxnSpPr>
        <p:spPr>
          <a:xfrm flipV="1">
            <a:off x="8653371" y="3327916"/>
            <a:ext cx="0" cy="76987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131">
            <a:extLst>
              <a:ext uri="{FF2B5EF4-FFF2-40B4-BE49-F238E27FC236}">
                <a16:creationId xmlns:a16="http://schemas.microsoft.com/office/drawing/2014/main" id="{88AB7885-1379-FABA-CC59-CEEDEAA66C05}"/>
              </a:ext>
            </a:extLst>
          </p:cNvPr>
          <p:cNvCxnSpPr>
            <a:cxnSpLocks/>
          </p:cNvCxnSpPr>
          <p:nvPr/>
        </p:nvCxnSpPr>
        <p:spPr>
          <a:xfrm flipH="1" flipV="1">
            <a:off x="9457183" y="3613255"/>
            <a:ext cx="1592" cy="49288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TLSHAPE_M_ef99e957212d46ac9e703b5cc5bb1b1f_Date">
            <a:extLst>
              <a:ext uri="{FF2B5EF4-FFF2-40B4-BE49-F238E27FC236}">
                <a16:creationId xmlns:a16="http://schemas.microsoft.com/office/drawing/2014/main" id="{3A00F4D4-9D07-568F-F8A1-DEBCA9D0DBFF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9338823" y="1923203"/>
            <a:ext cx="428625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900" spc="-8" dirty="0" err="1">
                <a:solidFill>
                  <a:schemeClr val="dk2"/>
                </a:solidFill>
                <a:latin typeface="Calibri" panose="020F0502020204030204" pitchFamily="34" charset="0"/>
              </a:rPr>
              <a:t>Aug</a:t>
            </a:r>
            <a:r>
              <a:rPr lang="fr-FR" sz="900" spc="-8" dirty="0">
                <a:solidFill>
                  <a:schemeClr val="dk2"/>
                </a:solidFill>
                <a:latin typeface="Calibri" panose="020F0502020204030204" pitchFamily="34" charset="0"/>
              </a:rPr>
              <a:t> 2021</a:t>
            </a:r>
          </a:p>
        </p:txBody>
      </p:sp>
      <p:cxnSp>
        <p:nvCxnSpPr>
          <p:cNvPr id="80" name="OTLSHAPE_M_6097e373d3f14c0c94f5a190a3f9713b_Connector1">
            <a:extLst>
              <a:ext uri="{FF2B5EF4-FFF2-40B4-BE49-F238E27FC236}">
                <a16:creationId xmlns:a16="http://schemas.microsoft.com/office/drawing/2014/main" id="{2EFC10AB-5C52-1AC9-5A04-E23F50285D02}"/>
              </a:ext>
            </a:extLst>
          </p:cNvPr>
          <p:cNvCxnSpPr>
            <a:cxnSpLocks/>
          </p:cNvCxnSpPr>
          <p:nvPr>
            <p:custDataLst>
              <p:tags r:id="rId65"/>
            </p:custDataLst>
          </p:nvPr>
        </p:nvCxnSpPr>
        <p:spPr>
          <a:xfrm>
            <a:off x="9557155" y="2091497"/>
            <a:ext cx="0" cy="86094"/>
          </a:xfrm>
          <a:prstGeom prst="line">
            <a:avLst/>
          </a:prstGeom>
          <a:ln w="9525" cap="flat" cmpd="sng" algn="ctr">
            <a:solidFill>
              <a:srgbClr val="1AAA4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TLSHAPE_M_6097e373d3f14c0c94f5a190a3f9713b_Shape">
            <a:extLst>
              <a:ext uri="{FF2B5EF4-FFF2-40B4-BE49-F238E27FC236}">
                <a16:creationId xmlns:a16="http://schemas.microsoft.com/office/drawing/2014/main" id="{F62B3825-E4CA-E14F-03B1-5F1EED5147C9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9500005" y="3250309"/>
            <a:ext cx="114300" cy="133350"/>
          </a:xfrm>
          <a:prstGeom prst="chevron">
            <a:avLst>
              <a:gd name="adj" fmla="val 30000"/>
            </a:avLst>
          </a:prstGeom>
          <a:solidFill>
            <a:srgbClr val="1AAA4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82" name="OTLSHAPE_M_6097e373d3f14c0c94f5a190a3f9713b_Title">
            <a:extLst>
              <a:ext uri="{FF2B5EF4-FFF2-40B4-BE49-F238E27FC236}">
                <a16:creationId xmlns:a16="http://schemas.microsoft.com/office/drawing/2014/main" id="{8DCFDCD1-F666-0C2A-D168-2BB08FD02F88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8657785" y="1621443"/>
            <a:ext cx="1790700" cy="323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Inclusion of ASAP in</a:t>
            </a:r>
          </a:p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SIB resource portfolio</a:t>
            </a:r>
          </a:p>
        </p:txBody>
      </p:sp>
      <p:cxnSp>
        <p:nvCxnSpPr>
          <p:cNvPr id="83" name="OTLSHAPE_M_6097e373d3f14c0c94f5a190a3f9713b_Connector1">
            <a:extLst>
              <a:ext uri="{FF2B5EF4-FFF2-40B4-BE49-F238E27FC236}">
                <a16:creationId xmlns:a16="http://schemas.microsoft.com/office/drawing/2014/main" id="{AF60EF29-BAF1-892E-1F9E-9600B2B179F8}"/>
              </a:ext>
            </a:extLst>
          </p:cNvPr>
          <p:cNvCxnSpPr>
            <a:cxnSpLocks/>
          </p:cNvCxnSpPr>
          <p:nvPr>
            <p:custDataLst>
              <p:tags r:id="rId68"/>
            </p:custDataLst>
          </p:nvPr>
        </p:nvCxnSpPr>
        <p:spPr>
          <a:xfrm>
            <a:off x="9553135" y="2512265"/>
            <a:ext cx="0" cy="253488"/>
          </a:xfrm>
          <a:prstGeom prst="line">
            <a:avLst/>
          </a:prstGeom>
          <a:ln w="9525" cap="flat" cmpd="sng" algn="ctr">
            <a:solidFill>
              <a:srgbClr val="1AAA4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OTLSHAPE_M_6097e373d3f14c0c94f5a190a3f9713b_Connector1">
            <a:extLst>
              <a:ext uri="{FF2B5EF4-FFF2-40B4-BE49-F238E27FC236}">
                <a16:creationId xmlns:a16="http://schemas.microsoft.com/office/drawing/2014/main" id="{26635006-02BF-586C-9FD8-9EBEFDA43B84}"/>
              </a:ext>
            </a:extLst>
          </p:cNvPr>
          <p:cNvCxnSpPr>
            <a:cxnSpLocks/>
          </p:cNvCxnSpPr>
          <p:nvPr>
            <p:custDataLst>
              <p:tags r:id="rId69"/>
            </p:custDataLst>
          </p:nvPr>
        </p:nvCxnSpPr>
        <p:spPr>
          <a:xfrm>
            <a:off x="9551507" y="2966156"/>
            <a:ext cx="1628" cy="283064"/>
          </a:xfrm>
          <a:prstGeom prst="line">
            <a:avLst/>
          </a:prstGeom>
          <a:ln w="9525" cap="flat" cmpd="sng" algn="ctr">
            <a:solidFill>
              <a:srgbClr val="1AAA4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TLSHAPE_M_91a4f6ed514344a7b285945e1d12419d_Shape">
            <a:extLst>
              <a:ext uri="{FF2B5EF4-FFF2-40B4-BE49-F238E27FC236}">
                <a16:creationId xmlns:a16="http://schemas.microsoft.com/office/drawing/2014/main" id="{59D58A56-FDA5-72EA-C7A4-5B6BE72BFC63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6986747" y="3243506"/>
            <a:ext cx="114300" cy="13335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EECC2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0E85324-3E60-5FEF-37C1-A1B884B66E46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History of ASAP</a:t>
            </a:r>
          </a:p>
        </p:txBody>
      </p:sp>
    </p:spTree>
    <p:extLst>
      <p:ext uri="{BB962C8B-B14F-4D97-AF65-F5344CB8AC3E}">
        <p14:creationId xmlns:p14="http://schemas.microsoft.com/office/powerpoint/2010/main" val="68649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8BA393-C6B9-532C-FD83-33A1CB31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C1E01CBB-544F-66A0-889B-77751AAD8199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Usage of ASAP</a:t>
            </a:r>
          </a:p>
        </p:txBody>
      </p:sp>
      <p:pic>
        <p:nvPicPr>
          <p:cNvPr id="65" name="Image 1">
            <a:extLst>
              <a:ext uri="{FF2B5EF4-FFF2-40B4-BE49-F238E27FC236}">
                <a16:creationId xmlns:a16="http://schemas.microsoft.com/office/drawing/2014/main" id="{1471F38C-9D4C-51F0-D164-BE1C481F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07" y="1048307"/>
            <a:ext cx="8661606" cy="5278008"/>
          </a:xfrm>
          <a:prstGeom prst="rect">
            <a:avLst/>
          </a:prstGeom>
        </p:spPr>
      </p:pic>
      <p:sp>
        <p:nvSpPr>
          <p:cNvPr id="67" name="ZoneTexte 3">
            <a:extLst>
              <a:ext uri="{FF2B5EF4-FFF2-40B4-BE49-F238E27FC236}">
                <a16:creationId xmlns:a16="http://schemas.microsoft.com/office/drawing/2014/main" id="{D9D162BE-1B31-54EC-D404-C0962ACFA285}"/>
              </a:ext>
            </a:extLst>
          </p:cNvPr>
          <p:cNvSpPr txBox="1"/>
          <p:nvPr/>
        </p:nvSpPr>
        <p:spPr>
          <a:xfrm>
            <a:off x="10689595" y="61416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7 days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519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05E1F8-7DBC-E67E-D466-8FC5C68BE88E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to use ASAP – 1. Uploading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45A60-BBA1-8B83-D59C-FAEF64DC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5" y="1739862"/>
            <a:ext cx="5933269" cy="47273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CE369B-09BA-A5C6-F3D1-8FD0F64A2C56}"/>
              </a:ext>
            </a:extLst>
          </p:cNvPr>
          <p:cNvSpPr/>
          <p:nvPr/>
        </p:nvSpPr>
        <p:spPr>
          <a:xfrm>
            <a:off x="167582" y="965247"/>
            <a:ext cx="989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cs typeface="Arial" charset="0"/>
              </a:rPr>
              <a:t>Import </a:t>
            </a:r>
            <a:r>
              <a:rPr lang="fr-CH" b="1" dirty="0" err="1">
                <a:cs typeface="Arial" charset="0"/>
              </a:rPr>
              <a:t>your</a:t>
            </a:r>
            <a:r>
              <a:rPr lang="fr-CH" b="1" dirty="0">
                <a:cs typeface="Arial" charset="0"/>
              </a:rPr>
              <a:t> </a:t>
            </a:r>
            <a:r>
              <a:rPr lang="fr-CH" b="1" dirty="0" err="1">
                <a:cs typeface="Arial" charset="0"/>
              </a:rPr>
              <a:t>own</a:t>
            </a:r>
            <a:r>
              <a:rPr lang="fr-CH" b="1" dirty="0">
                <a:cs typeface="Arial" charset="0"/>
              </a:rPr>
              <a:t> data or </a:t>
            </a:r>
            <a:r>
              <a:rPr lang="fr-CH" b="1" dirty="0" err="1">
                <a:cs typeface="Arial" charset="0"/>
              </a:rPr>
              <a:t>load</a:t>
            </a:r>
            <a:r>
              <a:rPr lang="fr-CH" b="1" dirty="0">
                <a:cs typeface="Arial" charset="0"/>
              </a:rPr>
              <a:t> a public </a:t>
            </a:r>
            <a:r>
              <a:rPr lang="fr-CH" b="1" dirty="0" err="1">
                <a:cs typeface="Arial" charset="0"/>
              </a:rPr>
              <a:t>project</a:t>
            </a:r>
            <a:r>
              <a:rPr lang="fr-CH" dirty="0">
                <a:cs typeface="Arial" charset="0"/>
              </a:rPr>
              <a:t> (</a:t>
            </a:r>
            <a:r>
              <a:rPr lang="fr-CH" dirty="0" err="1">
                <a:cs typeface="Arial" charset="0"/>
              </a:rPr>
              <a:t>shared</a:t>
            </a:r>
            <a:r>
              <a:rPr lang="fr-CH" dirty="0">
                <a:cs typeface="Arial" charset="0"/>
              </a:rPr>
              <a:t> by </a:t>
            </a:r>
            <a:r>
              <a:rPr lang="fr-CH" dirty="0" err="1">
                <a:cs typeface="Arial" charset="0"/>
              </a:rPr>
              <a:t>users</a:t>
            </a:r>
            <a:r>
              <a:rPr lang="fr-CH" dirty="0">
                <a:cs typeface="Arial" charset="0"/>
              </a:rPr>
              <a:t> or </a:t>
            </a:r>
            <a:r>
              <a:rPr lang="fr-CH" dirty="0" err="1">
                <a:cs typeface="Arial" charset="0"/>
              </a:rPr>
              <a:t>publicly</a:t>
            </a:r>
            <a:r>
              <a:rPr lang="fr-CH" dirty="0">
                <a:cs typeface="Arial" charset="0"/>
              </a:rPr>
              <a:t> </a:t>
            </a:r>
            <a:r>
              <a:rPr lang="fr-CH" dirty="0" err="1">
                <a:cs typeface="Arial" charset="0"/>
              </a:rPr>
              <a:t>shared</a:t>
            </a:r>
            <a:r>
              <a:rPr lang="fr-CH" dirty="0">
                <a:cs typeface="Arial" charset="0"/>
              </a:rPr>
              <a:t> </a:t>
            </a:r>
            <a:r>
              <a:rPr lang="fr-CH" dirty="0" err="1">
                <a:cs typeface="Arial" charset="0"/>
              </a:rPr>
              <a:t>such</a:t>
            </a:r>
            <a:r>
              <a:rPr lang="fr-CH" dirty="0">
                <a:cs typeface="Arial" charset="0"/>
              </a:rPr>
              <a:t> </a:t>
            </a:r>
            <a:r>
              <a:rPr lang="fr-CH" dirty="0" err="1">
                <a:cs typeface="Arial" charset="0"/>
              </a:rPr>
              <a:t>asHCA</a:t>
            </a:r>
            <a:r>
              <a:rPr lang="fr-CH" dirty="0">
                <a:cs typeface="Arial" charset="0"/>
              </a:rPr>
              <a:t> / FCA)</a:t>
            </a:r>
          </a:p>
          <a:p>
            <a:r>
              <a:rPr lang="fr-CH" i="1" dirty="0">
                <a:cs typeface="Arial" charset="0"/>
              </a:rPr>
              <a:t>Handling of TXT, 10x files (output of </a:t>
            </a:r>
            <a:r>
              <a:rPr lang="fr-CH" i="1" dirty="0" err="1">
                <a:cs typeface="Arial" charset="0"/>
              </a:rPr>
              <a:t>CellRanger</a:t>
            </a:r>
            <a:r>
              <a:rPr lang="fr-CH" i="1" dirty="0">
                <a:cs typeface="Arial" charset="0"/>
              </a:rPr>
              <a:t>), H5AD, and </a:t>
            </a:r>
            <a:r>
              <a:rPr lang="fr-CH" i="1" dirty="0" err="1">
                <a:cs typeface="Arial" charset="0"/>
              </a:rPr>
              <a:t>Loom</a:t>
            </a:r>
            <a:r>
              <a:rPr lang="fr-CH" i="1" dirty="0">
                <a:cs typeface="Arial" charset="0"/>
              </a:rPr>
              <a:t> Format</a:t>
            </a:r>
          </a:p>
          <a:p>
            <a:pPr lvl="1"/>
            <a:endParaRPr lang="fr-CH" sz="1200" dirty="0">
              <a:cs typeface="Arial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fr-CH" sz="1200" dirty="0">
              <a:cs typeface="Arial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354C8-236F-5630-4ADA-644900E5EFC6}"/>
              </a:ext>
            </a:extLst>
          </p:cNvPr>
          <p:cNvSpPr txBox="1"/>
          <p:nvPr/>
        </p:nvSpPr>
        <p:spPr>
          <a:xfrm>
            <a:off x="6686177" y="2280468"/>
            <a:ext cx="521118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Can </a:t>
            </a:r>
            <a:r>
              <a:rPr lang="fr-FR" sz="2000" dirty="0" err="1"/>
              <a:t>handle</a:t>
            </a:r>
            <a:r>
              <a:rPr lang="fr-FR" sz="2000" dirty="0"/>
              <a:t> ~</a:t>
            </a:r>
            <a:r>
              <a:rPr lang="fr-FR" sz="2000" b="1" dirty="0"/>
              <a:t>300 </a:t>
            </a:r>
            <a:r>
              <a:rPr lang="fr-FR" sz="2000" b="1" dirty="0" err="1"/>
              <a:t>species</a:t>
            </a: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/>
              <a:t>Single-</a:t>
            </a:r>
            <a:r>
              <a:rPr lang="fr-FR" sz="2000" b="1" dirty="0" err="1"/>
              <a:t>cell</a:t>
            </a:r>
            <a:r>
              <a:rPr lang="fr-FR" sz="2000" b="1" dirty="0"/>
              <a:t> </a:t>
            </a:r>
            <a:r>
              <a:rPr lang="fr-FR" sz="2000" dirty="0"/>
              <a:t>and</a:t>
            </a:r>
            <a:r>
              <a:rPr lang="fr-FR" sz="2000" b="1" dirty="0"/>
              <a:t> bulk RNA-</a:t>
            </a:r>
            <a:r>
              <a:rPr lang="fr-FR" sz="2000" b="1" dirty="0" err="1"/>
              <a:t>seq</a:t>
            </a:r>
            <a:r>
              <a:rPr lang="fr-FR" sz="2000" b="1" dirty="0"/>
              <a:t> </a:t>
            </a:r>
            <a:r>
              <a:rPr lang="fr-FR" sz="2000" dirty="0"/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Automatic</a:t>
            </a:r>
            <a:r>
              <a:rPr lang="fr-FR" sz="2000" dirty="0"/>
              <a:t> transformation in </a:t>
            </a:r>
            <a:r>
              <a:rPr lang="fr-FR" sz="2000" dirty="0" err="1"/>
              <a:t>loom</a:t>
            </a:r>
            <a:r>
              <a:rPr lang="fr-FR" sz="2000" dirty="0"/>
              <a:t>/</a:t>
            </a:r>
            <a:r>
              <a:rPr lang="fr-FR" sz="2000" b="1" dirty="0"/>
              <a:t>h5ad</a:t>
            </a:r>
            <a:r>
              <a:rPr lang="fr-FR" sz="2000" dirty="0"/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You can </a:t>
            </a:r>
            <a:r>
              <a:rPr lang="fr-FR" sz="2000" dirty="0" err="1"/>
              <a:t>also</a:t>
            </a:r>
            <a:r>
              <a:rPr lang="fr-FR" sz="2000" dirty="0"/>
              <a:t> </a:t>
            </a:r>
            <a:r>
              <a:rPr lang="fr-FR" sz="2000" b="1" dirty="0" err="1"/>
              <a:t>load</a:t>
            </a:r>
            <a:r>
              <a:rPr lang="fr-FR" sz="2000" b="1" dirty="0"/>
              <a:t> a </a:t>
            </a:r>
            <a:r>
              <a:rPr lang="fr-FR" sz="2000" b="1" dirty="0" err="1"/>
              <a:t>pre-analyzed</a:t>
            </a:r>
            <a:r>
              <a:rPr lang="fr-FR" sz="2000" b="1" dirty="0"/>
              <a:t> </a:t>
            </a:r>
            <a:r>
              <a:rPr lang="fr-FR" sz="2000" b="1" dirty="0" err="1"/>
              <a:t>dataset</a:t>
            </a:r>
            <a:r>
              <a:rPr lang="fr-FR" sz="2000" b="1" dirty="0"/>
              <a:t> </a:t>
            </a:r>
            <a:r>
              <a:rPr lang="fr-FR" sz="2000" dirty="0"/>
              <a:t>(Seurat / </a:t>
            </a:r>
            <a:r>
              <a:rPr lang="fr-FR" sz="2000" dirty="0" err="1"/>
              <a:t>scanpy</a:t>
            </a:r>
            <a:r>
              <a:rPr lang="fr-FR" sz="2000" dirty="0"/>
              <a:t> / …)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b="1" dirty="0"/>
              <a:t>all </a:t>
            </a:r>
            <a:r>
              <a:rPr lang="fr-FR" sz="2000" b="1" dirty="0" err="1"/>
              <a:t>its</a:t>
            </a:r>
            <a:r>
              <a:rPr lang="fr-FR" sz="2000" b="1" dirty="0"/>
              <a:t> </a:t>
            </a:r>
            <a:r>
              <a:rPr lang="fr-FR" sz="2000" b="1" dirty="0" err="1"/>
              <a:t>metadata</a:t>
            </a:r>
            <a:r>
              <a:rPr lang="fr-FR" sz="2000" b="1" dirty="0"/>
              <a:t> </a:t>
            </a:r>
            <a:r>
              <a:rPr lang="fr-FR" sz="2000" dirty="0"/>
              <a:t>(for sharing / </a:t>
            </a:r>
            <a:r>
              <a:rPr lang="fr-FR" sz="2000" dirty="0" err="1"/>
              <a:t>visualization</a:t>
            </a:r>
            <a:r>
              <a:rPr lang="fr-FR" sz="2000" dirty="0"/>
              <a:t> / </a:t>
            </a:r>
            <a:r>
              <a:rPr lang="fr-FR" sz="2000" dirty="0" err="1"/>
              <a:t>crowd</a:t>
            </a:r>
            <a:r>
              <a:rPr lang="fr-FR" sz="2000" dirty="0"/>
              <a:t> annotation)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sz="2000" b="1" dirty="0"/>
              <a:t>Limitations: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No spatial transcriptomics (</a:t>
            </a:r>
            <a:r>
              <a:rPr lang="fr-FR" sz="2000" dirty="0" err="1"/>
              <a:t>yet</a:t>
            </a:r>
            <a:r>
              <a:rPr lang="fr-FR" sz="20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No </a:t>
            </a:r>
            <a:r>
              <a:rPr lang="fr-FR" sz="2000" dirty="0" err="1"/>
              <a:t>scATAC-seq</a:t>
            </a:r>
            <a:r>
              <a:rPr lang="fr-FR" sz="2000" dirty="0"/>
              <a:t> or </a:t>
            </a:r>
            <a:r>
              <a:rPr lang="fr-FR" sz="2000" dirty="0" err="1"/>
              <a:t>multiomics</a:t>
            </a:r>
            <a:r>
              <a:rPr lang="fr-FR" sz="2000" dirty="0"/>
              <a:t> (</a:t>
            </a:r>
            <a:r>
              <a:rPr lang="fr-FR" sz="2000" dirty="0" err="1"/>
              <a:t>yet</a:t>
            </a:r>
            <a:r>
              <a:rPr lang="fr-FR" sz="20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000" dirty="0" err="1"/>
              <a:t>Integration</a:t>
            </a:r>
            <a:r>
              <a:rPr lang="fr-FR" sz="2000" dirty="0"/>
              <a:t> </a:t>
            </a:r>
            <a:r>
              <a:rPr lang="fr-FR" sz="2000" dirty="0" err="1"/>
              <a:t>tool</a:t>
            </a:r>
            <a:r>
              <a:rPr lang="fr-FR" sz="2000" dirty="0"/>
              <a:t> in </a:t>
            </a:r>
            <a:r>
              <a:rPr lang="fr-FR" sz="2000" dirty="0" err="1"/>
              <a:t>development</a:t>
            </a:r>
            <a:endParaRPr lang="fr-FR" sz="2000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2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BA914D-C7F8-2772-7834-DC164C27A068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to use ASAP – 2. Handling ASAP projects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1500D-6C9B-9426-7B00-3FD92DABA503}"/>
              </a:ext>
            </a:extLst>
          </p:cNvPr>
          <p:cNvSpPr/>
          <p:nvPr/>
        </p:nvSpPr>
        <p:spPr>
          <a:xfrm>
            <a:off x="138635" y="919666"/>
            <a:ext cx="795979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b="1" dirty="0">
                <a:cs typeface="Arial" charset="0"/>
              </a:rPr>
              <a:t>Store and </a:t>
            </a:r>
            <a:r>
              <a:rPr lang="fr-CH" sz="2000" b="1" dirty="0" err="1">
                <a:cs typeface="Arial" charset="0"/>
              </a:rPr>
              <a:t>share</a:t>
            </a:r>
            <a:r>
              <a:rPr lang="fr-CH" sz="2000" b="1" dirty="0">
                <a:cs typeface="Arial" charset="0"/>
              </a:rPr>
              <a:t> analyses of single-</a:t>
            </a:r>
            <a:r>
              <a:rPr lang="fr-CH" sz="2000" b="1" dirty="0" err="1">
                <a:cs typeface="Arial" charset="0"/>
              </a:rPr>
              <a:t>cell</a:t>
            </a:r>
            <a:r>
              <a:rPr lang="fr-CH" sz="2000" b="1" dirty="0">
                <a:cs typeface="Arial" charset="0"/>
              </a:rPr>
              <a:t> RNA-</a:t>
            </a:r>
            <a:r>
              <a:rPr lang="fr-CH" sz="2000" b="1" dirty="0" err="1">
                <a:cs typeface="Arial" charset="0"/>
              </a:rPr>
              <a:t>seq</a:t>
            </a:r>
            <a:r>
              <a:rPr lang="fr-CH" sz="2000" b="1" dirty="0">
                <a:cs typeface="Arial" charset="0"/>
              </a:rPr>
              <a:t> </a:t>
            </a:r>
            <a:r>
              <a:rPr lang="fr-CH" sz="2000" b="1" dirty="0" err="1">
                <a:cs typeface="Arial" charset="0"/>
              </a:rPr>
              <a:t>projects</a:t>
            </a:r>
            <a:endParaRPr lang="fr-CH" sz="2000" b="1" dirty="0">
              <a:cs typeface="Arial" charset="0"/>
            </a:endParaRPr>
          </a:p>
          <a:p>
            <a:pPr lvl="1"/>
            <a:endParaRPr lang="fr-CH" dirty="0">
              <a:cs typeface="Arial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fr-CH" dirty="0">
              <a:cs typeface="Arial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D76D8D09-BF36-2EA2-9808-554F0331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830062"/>
            <a:ext cx="9144000" cy="459415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DED1BA7-2F81-F42D-DF22-247A3CD56F15}"/>
              </a:ext>
            </a:extLst>
          </p:cNvPr>
          <p:cNvSpPr txBox="1"/>
          <p:nvPr/>
        </p:nvSpPr>
        <p:spPr>
          <a:xfrm>
            <a:off x="4983033" y="5158800"/>
            <a:ext cx="1350947" cy="300082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Sharing feature</a:t>
            </a:r>
            <a:endParaRPr lang="fr-FR" sz="1350" dirty="0"/>
          </a:p>
        </p:txBody>
      </p:sp>
      <p:cxnSp>
        <p:nvCxnSpPr>
          <p:cNvPr id="8" name="Connecteur droit avec flèche 2">
            <a:extLst>
              <a:ext uri="{FF2B5EF4-FFF2-40B4-BE49-F238E27FC236}">
                <a16:creationId xmlns:a16="http://schemas.microsoft.com/office/drawing/2014/main" id="{C6FEA3A2-3434-9766-FCE1-037AF2C55888}"/>
              </a:ext>
            </a:extLst>
          </p:cNvPr>
          <p:cNvCxnSpPr>
            <a:cxnSpLocks/>
          </p:cNvCxnSpPr>
          <p:nvPr/>
        </p:nvCxnSpPr>
        <p:spPr>
          <a:xfrm>
            <a:off x="6333980" y="5431491"/>
            <a:ext cx="352004" cy="34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BEA005D-1FCA-C0E5-88BF-20FFAB75EEB8}"/>
              </a:ext>
            </a:extLst>
          </p:cNvPr>
          <p:cNvSpPr txBox="1"/>
          <p:nvPr/>
        </p:nvSpPr>
        <p:spPr>
          <a:xfrm>
            <a:off x="1207633" y="3521448"/>
            <a:ext cx="2639890" cy="300082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List of publicly available projects</a:t>
            </a:r>
            <a:endParaRPr lang="fr-FR" sz="1350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4F1A911-2C00-5FC1-69DD-6589E5C69A5C}"/>
              </a:ext>
            </a:extLst>
          </p:cNvPr>
          <p:cNvCxnSpPr>
            <a:cxnSpLocks/>
          </p:cNvCxnSpPr>
          <p:nvPr/>
        </p:nvCxnSpPr>
        <p:spPr>
          <a:xfrm flipH="1" flipV="1">
            <a:off x="744184" y="3275380"/>
            <a:ext cx="463449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E9423B4-A8EC-4D8B-1C51-8BDFDE7B0BB8}"/>
              </a:ext>
            </a:extLst>
          </p:cNvPr>
          <p:cNvSpPr txBox="1"/>
          <p:nvPr/>
        </p:nvSpPr>
        <p:spPr>
          <a:xfrm>
            <a:off x="5184568" y="3496436"/>
            <a:ext cx="2499194" cy="715581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Clone an existing project to perform your own or modify an existing analysis</a:t>
            </a:r>
            <a:endParaRPr lang="fr-FR" sz="135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07FEF82-1E6A-1C42-B69F-A7F9157A3550}"/>
              </a:ext>
            </a:extLst>
          </p:cNvPr>
          <p:cNvCxnSpPr>
            <a:cxnSpLocks/>
          </p:cNvCxnSpPr>
          <p:nvPr/>
        </p:nvCxnSpPr>
        <p:spPr>
          <a:xfrm>
            <a:off x="7085425" y="4188933"/>
            <a:ext cx="1332178" cy="30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21">
            <a:extLst>
              <a:ext uri="{FF2B5EF4-FFF2-40B4-BE49-F238E27FC236}">
                <a16:creationId xmlns:a16="http://schemas.microsoft.com/office/drawing/2014/main" id="{019246A3-A486-81E5-210A-0B55ADF9D23F}"/>
              </a:ext>
            </a:extLst>
          </p:cNvPr>
          <p:cNvSpPr txBox="1"/>
          <p:nvPr/>
        </p:nvSpPr>
        <p:spPr>
          <a:xfrm>
            <a:off x="2123665" y="2510440"/>
            <a:ext cx="3060903" cy="300082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Store all your SC projects in one place</a:t>
            </a:r>
            <a:endParaRPr lang="fr-FR" sz="1350" dirty="0"/>
          </a:p>
        </p:txBody>
      </p:sp>
      <p:cxnSp>
        <p:nvCxnSpPr>
          <p:cNvPr id="14" name="Connecteur droit avec flèche 22">
            <a:extLst>
              <a:ext uri="{FF2B5EF4-FFF2-40B4-BE49-F238E27FC236}">
                <a16:creationId xmlns:a16="http://schemas.microsoft.com/office/drawing/2014/main" id="{61AF6435-FDA5-BC31-DC31-B61D13DBD03E}"/>
              </a:ext>
            </a:extLst>
          </p:cNvPr>
          <p:cNvCxnSpPr>
            <a:cxnSpLocks/>
          </p:cNvCxnSpPr>
          <p:nvPr/>
        </p:nvCxnSpPr>
        <p:spPr>
          <a:xfrm flipH="1">
            <a:off x="1829935" y="2787439"/>
            <a:ext cx="293729" cy="402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E765F19-EB40-B911-9018-2790D7814E41}"/>
              </a:ext>
            </a:extLst>
          </p:cNvPr>
          <p:cNvSpPr/>
          <p:nvPr/>
        </p:nvSpPr>
        <p:spPr>
          <a:xfrm>
            <a:off x="1909958" y="3238135"/>
            <a:ext cx="213706" cy="117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E838F1-BB04-E6B9-3997-EBA4E8BE2464}"/>
              </a:ext>
            </a:extLst>
          </p:cNvPr>
          <p:cNvSpPr/>
          <p:nvPr/>
        </p:nvSpPr>
        <p:spPr>
          <a:xfrm>
            <a:off x="1784363" y="3238135"/>
            <a:ext cx="45719" cy="117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F7972-DEEE-1E95-D86D-52BCD8895D0E}"/>
              </a:ext>
            </a:extLst>
          </p:cNvPr>
          <p:cNvSpPr txBox="1"/>
          <p:nvPr/>
        </p:nvSpPr>
        <p:spPr>
          <a:xfrm>
            <a:off x="5658506" y="1433103"/>
            <a:ext cx="6094562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All data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kept</a:t>
            </a:r>
            <a:r>
              <a:rPr lang="fr-FR" sz="1800" dirty="0"/>
              <a:t> </a:t>
            </a:r>
            <a:r>
              <a:rPr lang="fr-FR" sz="1800" b="1" dirty="0" err="1"/>
              <a:t>fully</a:t>
            </a:r>
            <a:r>
              <a:rPr lang="fr-FR" sz="1800" b="1" dirty="0"/>
              <a:t> </a:t>
            </a:r>
            <a:r>
              <a:rPr lang="fr-FR" sz="1800" b="1" dirty="0" err="1"/>
              <a:t>private</a:t>
            </a:r>
            <a:r>
              <a:rPr lang="fr-FR" sz="1800" b="1" dirty="0"/>
              <a:t> </a:t>
            </a:r>
            <a:r>
              <a:rPr lang="fr-FR" sz="1800" dirty="0"/>
              <a:t>by default, but can </a:t>
            </a:r>
            <a:r>
              <a:rPr lang="fr-FR" sz="1800" dirty="0" err="1"/>
              <a:t>be</a:t>
            </a:r>
            <a:r>
              <a:rPr lang="fr-FR" sz="1800" dirty="0"/>
              <a:t> set as a public </a:t>
            </a:r>
            <a:r>
              <a:rPr lang="fr-FR" sz="1800" dirty="0" err="1"/>
              <a:t>project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a unique </a:t>
            </a:r>
            <a:r>
              <a:rPr lang="fr-FR" sz="1800" b="1" dirty="0" err="1"/>
              <a:t>permalink</a:t>
            </a:r>
            <a:r>
              <a:rPr lang="fr-FR" sz="1800" b="1" dirty="0"/>
              <a:t> URL </a:t>
            </a:r>
            <a:r>
              <a:rPr lang="fr-FR" sz="1800" dirty="0"/>
              <a:t>(for publication)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If not </a:t>
            </a:r>
            <a:r>
              <a:rPr lang="fr-FR" sz="1800" dirty="0" err="1"/>
              <a:t>logged</a:t>
            </a:r>
            <a:r>
              <a:rPr lang="fr-FR" sz="1800" dirty="0"/>
              <a:t> in: </a:t>
            </a:r>
            <a:r>
              <a:rPr lang="fr-FR" sz="1800" b="1" dirty="0"/>
              <a:t>one </a:t>
            </a:r>
            <a:r>
              <a:rPr lang="fr-FR" sz="1800" b="1" dirty="0" err="1"/>
              <a:t>sandbox</a:t>
            </a:r>
            <a:r>
              <a:rPr lang="fr-FR" sz="1800" b="1" dirty="0"/>
              <a:t> </a:t>
            </a:r>
            <a:r>
              <a:rPr lang="fr-FR" sz="1800" b="1" dirty="0" err="1"/>
              <a:t>project</a:t>
            </a:r>
            <a:r>
              <a:rPr lang="fr-FR" sz="1800" dirty="0"/>
              <a:t> per session, </a:t>
            </a:r>
            <a:r>
              <a:rPr lang="fr-FR" sz="1800" dirty="0" err="1"/>
              <a:t>deleted</a:t>
            </a:r>
            <a:r>
              <a:rPr lang="fr-FR" sz="1800" dirty="0"/>
              <a:t> </a:t>
            </a:r>
            <a:r>
              <a:rPr lang="fr-FR" sz="1800" dirty="0" err="1"/>
              <a:t>after</a:t>
            </a:r>
            <a:r>
              <a:rPr lang="fr-FR" sz="1800" dirty="0"/>
              <a:t> 24h</a:t>
            </a:r>
          </a:p>
        </p:txBody>
      </p:sp>
    </p:spTree>
    <p:extLst>
      <p:ext uri="{BB962C8B-B14F-4D97-AF65-F5344CB8AC3E}">
        <p14:creationId xmlns:p14="http://schemas.microsoft.com/office/powerpoint/2010/main" val="265836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8318-1C52-BD0F-5A5C-BBB908D8E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54A92-C747-7E8D-BC91-F921D092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391" y="1885271"/>
            <a:ext cx="8098425" cy="386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6C6A5-B9F9-48E0-87FA-DAEB70D15E04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to use ASAP – 3. Pipeline and visualization tools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305A-24FD-CF1E-2321-35BD535455BB}"/>
              </a:ext>
            </a:extLst>
          </p:cNvPr>
          <p:cNvSpPr/>
          <p:nvPr/>
        </p:nvSpPr>
        <p:spPr>
          <a:xfrm>
            <a:off x="138635" y="919666"/>
            <a:ext cx="79597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b="1" dirty="0">
                <a:cs typeface="Arial" charset="0"/>
              </a:rPr>
              <a:t>Once a </a:t>
            </a:r>
            <a:r>
              <a:rPr lang="fr-CH" sz="2000" b="1" dirty="0" err="1">
                <a:cs typeface="Arial" charset="0"/>
              </a:rPr>
              <a:t>project</a:t>
            </a:r>
            <a:r>
              <a:rPr lang="fr-CH" sz="2000" b="1" dirty="0">
                <a:cs typeface="Arial" charset="0"/>
              </a:rPr>
              <a:t> </a:t>
            </a:r>
            <a:r>
              <a:rPr lang="fr-CH" sz="2000" b="1" dirty="0" err="1">
                <a:cs typeface="Arial" charset="0"/>
              </a:rPr>
              <a:t>is</a:t>
            </a:r>
            <a:r>
              <a:rPr lang="fr-CH" sz="2000" b="1" dirty="0">
                <a:cs typeface="Arial" charset="0"/>
              </a:rPr>
              <a:t> </a:t>
            </a:r>
            <a:r>
              <a:rPr lang="fr-CH" sz="2000" b="1" dirty="0" err="1">
                <a:cs typeface="Arial" charset="0"/>
              </a:rPr>
              <a:t>loaded</a:t>
            </a:r>
            <a:r>
              <a:rPr lang="fr-CH" sz="2000" b="1" dirty="0">
                <a:cs typeface="Arial" charset="0"/>
              </a:rPr>
              <a:t>/</a:t>
            </a:r>
            <a:r>
              <a:rPr lang="fr-CH" sz="2000" b="1" dirty="0" err="1">
                <a:cs typeface="Arial" charset="0"/>
              </a:rPr>
              <a:t>cloned</a:t>
            </a:r>
            <a:r>
              <a:rPr lang="fr-CH" sz="2000" b="1" dirty="0">
                <a:cs typeface="Arial" charset="0"/>
              </a:rPr>
              <a:t>, </a:t>
            </a:r>
            <a:r>
              <a:rPr lang="fr-CH" sz="2000" b="1" dirty="0" err="1">
                <a:cs typeface="Arial" charset="0"/>
              </a:rPr>
              <a:t>you</a:t>
            </a:r>
            <a:r>
              <a:rPr lang="fr-CH" sz="2000" b="1" dirty="0">
                <a:cs typeface="Arial" charset="0"/>
              </a:rPr>
              <a:t> can run </a:t>
            </a:r>
            <a:r>
              <a:rPr lang="fr-CH" sz="2000" b="1" dirty="0" err="1">
                <a:cs typeface="Arial" charset="0"/>
              </a:rPr>
              <a:t>any</a:t>
            </a:r>
            <a:r>
              <a:rPr lang="fr-CH" sz="2000" b="1" dirty="0">
                <a:cs typeface="Arial" charset="0"/>
              </a:rPr>
              <a:t> </a:t>
            </a:r>
            <a:r>
              <a:rPr lang="fr-CH" sz="2000" b="1" dirty="0" err="1">
                <a:cs typeface="Arial" charset="0"/>
              </a:rPr>
              <a:t>step</a:t>
            </a:r>
            <a:r>
              <a:rPr lang="fr-CH" sz="2000" b="1" dirty="0">
                <a:cs typeface="Arial" charset="0"/>
              </a:rPr>
              <a:t> of the pipeline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C947A9-4D63-A6DB-9177-E9288C751297}"/>
              </a:ext>
            </a:extLst>
          </p:cNvPr>
          <p:cNvSpPr txBox="1"/>
          <p:nvPr/>
        </p:nvSpPr>
        <p:spPr>
          <a:xfrm>
            <a:off x="290064" y="2859966"/>
            <a:ext cx="2155142" cy="300082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Check or add new metadata</a:t>
            </a:r>
            <a:endParaRPr lang="fr-FR" sz="1350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6C609A-4ABC-22AD-18BF-D866E7FDDB9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445206" y="2906132"/>
            <a:ext cx="904185" cy="10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4F23206-2DF9-A72F-2960-FFA285C97B3A}"/>
              </a:ext>
            </a:extLst>
          </p:cNvPr>
          <p:cNvSpPr txBox="1"/>
          <p:nvPr/>
        </p:nvSpPr>
        <p:spPr>
          <a:xfrm>
            <a:off x="72712" y="1812873"/>
            <a:ext cx="2499194" cy="507831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View global project </a:t>
            </a:r>
            <a:r>
              <a:rPr lang="en-US" sz="1350" dirty="0" err="1"/>
              <a:t>infos</a:t>
            </a:r>
            <a:r>
              <a:rPr lang="en-US" sz="1350" dirty="0"/>
              <a:t>, export as loom/h5ad</a:t>
            </a:r>
            <a:endParaRPr lang="fr-FR" sz="135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4F8AF4E-5B8E-B140-D8BD-1C82922AA439}"/>
              </a:ext>
            </a:extLst>
          </p:cNvPr>
          <p:cNvCxnSpPr>
            <a:cxnSpLocks/>
          </p:cNvCxnSpPr>
          <p:nvPr/>
        </p:nvCxnSpPr>
        <p:spPr>
          <a:xfrm>
            <a:off x="2575030" y="2310362"/>
            <a:ext cx="774361" cy="39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21">
            <a:extLst>
              <a:ext uri="{FF2B5EF4-FFF2-40B4-BE49-F238E27FC236}">
                <a16:creationId xmlns:a16="http://schemas.microsoft.com/office/drawing/2014/main" id="{879723B7-E67B-2BA7-5F6F-FF7EFE24556E}"/>
              </a:ext>
            </a:extLst>
          </p:cNvPr>
          <p:cNvSpPr txBox="1"/>
          <p:nvPr/>
        </p:nvSpPr>
        <p:spPr>
          <a:xfrm>
            <a:off x="72712" y="3538304"/>
            <a:ext cx="2639890" cy="507831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Steps of the pipeline to check/run (if run within ASAP)</a:t>
            </a:r>
            <a:endParaRPr lang="fr-FR" sz="1350" dirty="0"/>
          </a:p>
        </p:txBody>
      </p:sp>
      <p:cxnSp>
        <p:nvCxnSpPr>
          <p:cNvPr id="14" name="Connecteur droit avec flèche 22">
            <a:extLst>
              <a:ext uri="{FF2B5EF4-FFF2-40B4-BE49-F238E27FC236}">
                <a16:creationId xmlns:a16="http://schemas.microsoft.com/office/drawing/2014/main" id="{55D4C925-FB9F-4272-454F-F8043628BFA7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>
            <a:off x="2712602" y="3792220"/>
            <a:ext cx="636789" cy="2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36FC2-1EEC-E425-5425-80D46A9135D6}"/>
              </a:ext>
            </a:extLst>
          </p:cNvPr>
          <p:cNvSpPr/>
          <p:nvPr/>
        </p:nvSpPr>
        <p:spPr>
          <a:xfrm>
            <a:off x="1909958" y="3238135"/>
            <a:ext cx="213706" cy="117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F1DCB0-1567-089A-843C-9FDF8D0DD6DB}"/>
              </a:ext>
            </a:extLst>
          </p:cNvPr>
          <p:cNvSpPr/>
          <p:nvPr/>
        </p:nvSpPr>
        <p:spPr>
          <a:xfrm>
            <a:off x="1784363" y="3238135"/>
            <a:ext cx="45719" cy="117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1">
            <a:extLst>
              <a:ext uri="{FF2B5EF4-FFF2-40B4-BE49-F238E27FC236}">
                <a16:creationId xmlns:a16="http://schemas.microsoft.com/office/drawing/2014/main" id="{EE7A2773-5ADE-8BD7-CFF9-1A7309755439}"/>
              </a:ext>
            </a:extLst>
          </p:cNvPr>
          <p:cNvSpPr txBox="1"/>
          <p:nvPr/>
        </p:nvSpPr>
        <p:spPr>
          <a:xfrm>
            <a:off x="42137" y="4492488"/>
            <a:ext cx="2639890" cy="507831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Visualize UMAPs/t-SNEs/PCA… and annotate cell-types</a:t>
            </a:r>
            <a:endParaRPr lang="fr-FR" sz="1350" dirty="0"/>
          </a:p>
        </p:txBody>
      </p:sp>
      <p:cxnSp>
        <p:nvCxnSpPr>
          <p:cNvPr id="26" name="Connecteur droit avec flèche 22">
            <a:extLst>
              <a:ext uri="{FF2B5EF4-FFF2-40B4-BE49-F238E27FC236}">
                <a16:creationId xmlns:a16="http://schemas.microsoft.com/office/drawing/2014/main" id="{C7927067-DE35-008C-AA9F-80376C8189F1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682027" y="4596363"/>
            <a:ext cx="667364" cy="15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60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c-voet.tiff"/>
          <p:cNvPicPr>
            <a:picLocks noChangeAspect="1"/>
          </p:cNvPicPr>
          <p:nvPr/>
        </p:nvPicPr>
        <p:blipFill rotWithShape="1">
          <a:blip r:embed="rId2"/>
          <a:srcRect l="67798"/>
          <a:stretch/>
        </p:blipFill>
        <p:spPr>
          <a:xfrm>
            <a:off x="185905" y="4108851"/>
            <a:ext cx="1591933" cy="17592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30" name="Picture 6" descr="mage result for smooth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30" y="3778913"/>
            <a:ext cx="2224883" cy="24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c-voet.tiff"/>
          <p:cNvPicPr>
            <a:picLocks noChangeAspect="1"/>
          </p:cNvPicPr>
          <p:nvPr/>
        </p:nvPicPr>
        <p:blipFill rotWithShape="1">
          <a:blip r:embed="rId2"/>
          <a:srcRect l="6907" r="46694"/>
          <a:stretch/>
        </p:blipFill>
        <p:spPr>
          <a:xfrm>
            <a:off x="9377496" y="4143805"/>
            <a:ext cx="2224882" cy="17395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A03A05-EC25-45EB-A1FE-D9C7415ACAD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445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RNA-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seq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4" name="Picture 2" descr="mage result for fruit salad">
            <a:extLst>
              <a:ext uri="{FF2B5EF4-FFF2-40B4-BE49-F238E27FC236}">
                <a16:creationId xmlns:a16="http://schemas.microsoft.com/office/drawing/2014/main" id="{F0135596-D287-406F-B494-E79FDE70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3710"/>
          <a:stretch/>
        </p:blipFill>
        <p:spPr bwMode="auto">
          <a:xfrm>
            <a:off x="4265390" y="1479984"/>
            <a:ext cx="2040069" cy="178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CADEF4A-FA73-8855-BC6A-540F9D8C5A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7199" y="2347192"/>
            <a:ext cx="1527414" cy="1336027"/>
          </a:xfrm>
          <a:prstGeom prst="bentConnector3">
            <a:avLst>
              <a:gd name="adj1" fmla="val 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851470A-697D-7D1E-B954-89E017DAFFDD}"/>
              </a:ext>
            </a:extLst>
          </p:cNvPr>
          <p:cNvCxnSpPr>
            <a:cxnSpLocks/>
          </p:cNvCxnSpPr>
          <p:nvPr/>
        </p:nvCxnSpPr>
        <p:spPr>
          <a:xfrm rot="5400000">
            <a:off x="2365943" y="2357326"/>
            <a:ext cx="1647842" cy="1436184"/>
          </a:xfrm>
          <a:prstGeom prst="bentConnector3">
            <a:avLst>
              <a:gd name="adj1" fmla="val 26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54170A-953E-9F11-4353-AF528A9DDE6A}"/>
              </a:ext>
            </a:extLst>
          </p:cNvPr>
          <p:cNvSpPr txBox="1"/>
          <p:nvPr/>
        </p:nvSpPr>
        <p:spPr>
          <a:xfrm>
            <a:off x="6733627" y="188216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scRNA-seq</a:t>
            </a:r>
            <a:endParaRPr lang="fr-FR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072AE8-8F63-FEA7-EEB9-275AF11E9883}"/>
              </a:ext>
            </a:extLst>
          </p:cNvPr>
          <p:cNvSpPr txBox="1"/>
          <p:nvPr/>
        </p:nvSpPr>
        <p:spPr>
          <a:xfrm>
            <a:off x="2453124" y="188216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Bulk RNA-</a:t>
            </a:r>
            <a:r>
              <a:rPr lang="fr-FR" b="1" dirty="0" err="1"/>
              <a:t>seq</a:t>
            </a:r>
            <a:endParaRPr lang="fr-F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DFB491-FC25-FFFC-7BCD-6D92F77106FE}"/>
              </a:ext>
            </a:extLst>
          </p:cNvPr>
          <p:cNvSpPr txBox="1"/>
          <p:nvPr/>
        </p:nvSpPr>
        <p:spPr>
          <a:xfrm>
            <a:off x="185905" y="2490642"/>
            <a:ext cx="22248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Average</a:t>
            </a:r>
            <a:r>
              <a:rPr lang="fr-FR" sz="1400" dirty="0"/>
              <a:t> expression </a:t>
            </a:r>
            <a:r>
              <a:rPr lang="fr-FR" sz="1400" dirty="0" err="1"/>
              <a:t>levels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Comparative transcriptomics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Disease</a:t>
            </a:r>
            <a:r>
              <a:rPr lang="fr-FR" sz="1400" dirty="0"/>
              <a:t> </a:t>
            </a:r>
            <a:r>
              <a:rPr lang="fr-FR" sz="1400" dirty="0" err="1"/>
              <a:t>biomarkers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Homogenous</a:t>
            </a:r>
            <a:r>
              <a:rPr lang="fr-FR" sz="1400" dirty="0"/>
              <a:t> </a:t>
            </a:r>
            <a:r>
              <a:rPr lang="fr-FR" sz="1400" dirty="0" err="1"/>
              <a:t>systems</a:t>
            </a:r>
            <a:endParaRPr lang="fr-F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B00F7-DE3D-646C-81CE-506471880A70}"/>
              </a:ext>
            </a:extLst>
          </p:cNvPr>
          <p:cNvSpPr txBox="1"/>
          <p:nvPr/>
        </p:nvSpPr>
        <p:spPr>
          <a:xfrm>
            <a:off x="8265981" y="2493283"/>
            <a:ext cx="2775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Separate</a:t>
            </a:r>
            <a:r>
              <a:rPr lang="fr-FR" sz="1400" dirty="0"/>
              <a:t> populations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Measure</a:t>
            </a:r>
            <a:r>
              <a:rPr lang="fr-FR" sz="1400" dirty="0"/>
              <a:t> </a:t>
            </a:r>
            <a:r>
              <a:rPr lang="fr-FR" sz="1400" dirty="0" err="1"/>
              <a:t>heterogeneity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Identify</a:t>
            </a:r>
            <a:r>
              <a:rPr lang="fr-FR" sz="1400" dirty="0"/>
              <a:t> rare </a:t>
            </a:r>
            <a:r>
              <a:rPr lang="fr-FR" sz="1400" dirty="0" err="1"/>
              <a:t>cell</a:t>
            </a:r>
            <a:r>
              <a:rPr lang="fr-FR" sz="1400" dirty="0"/>
              <a:t> populations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Cell</a:t>
            </a:r>
            <a:r>
              <a:rPr lang="fr-FR" sz="1400" dirty="0"/>
              <a:t> population </a:t>
            </a:r>
            <a:r>
              <a:rPr lang="fr-FR" sz="1400" dirty="0" err="1"/>
              <a:t>dynamics</a:t>
            </a:r>
            <a:endParaRPr lang="fr-FR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8A3C3-E7AA-48AC-91FA-F5F963F4F4F1}"/>
              </a:ext>
            </a:extLst>
          </p:cNvPr>
          <p:cNvSpPr txBox="1"/>
          <p:nvPr/>
        </p:nvSpPr>
        <p:spPr>
          <a:xfrm>
            <a:off x="10098657" y="6295232"/>
            <a:ext cx="30801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adapted</a:t>
            </a:r>
            <a:r>
              <a:rPr lang="fr-FR" sz="1050" dirty="0"/>
              <a:t> </a:t>
            </a:r>
            <a:r>
              <a:rPr lang="fr-FR" sz="1050" dirty="0" err="1"/>
              <a:t>from</a:t>
            </a:r>
            <a:r>
              <a:rPr lang="fr-FR" sz="1050" dirty="0"/>
              <a:t> </a:t>
            </a:r>
            <a:r>
              <a:rPr lang="fr-FR" sz="1050" dirty="0">
                <a:hlinkClick r:id="rId5"/>
              </a:rPr>
              <a:t>Macaulay et al, 2014</a:t>
            </a:r>
            <a:endParaRPr lang="fr-FR" sz="1050" dirty="0"/>
          </a:p>
        </p:txBody>
      </p:sp>
      <p:pic>
        <p:nvPicPr>
          <p:cNvPr id="2050" name="Picture 2" descr="Kiwi — Wikipédia">
            <a:extLst>
              <a:ext uri="{FF2B5EF4-FFF2-40B4-BE49-F238E27FC236}">
                <a16:creationId xmlns:a16="http://schemas.microsoft.com/office/drawing/2014/main" id="{061F18D9-809D-DEC9-6A91-82717D660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816" y="3878724"/>
            <a:ext cx="728509" cy="49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 fraise : qu'apporte-t-elle nutritionnellement à bébé ? 🍓">
            <a:extLst>
              <a:ext uri="{FF2B5EF4-FFF2-40B4-BE49-F238E27FC236}">
                <a16:creationId xmlns:a16="http://schemas.microsoft.com/office/drawing/2014/main" id="{CD59C643-9182-633A-43B1-57BDB617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152" y="4418538"/>
            <a:ext cx="1078637" cy="81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nge — Wiktionnaire, le dictionnaire libre">
            <a:extLst>
              <a:ext uri="{FF2B5EF4-FFF2-40B4-BE49-F238E27FC236}">
                <a16:creationId xmlns:a16="http://schemas.microsoft.com/office/drawing/2014/main" id="{AD847748-3494-8864-0267-9D79CB4AA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30" y="5290831"/>
            <a:ext cx="658480" cy="4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mme | Wikia Saveurs du monde | Fandom">
            <a:extLst>
              <a:ext uri="{FF2B5EF4-FFF2-40B4-BE49-F238E27FC236}">
                <a16:creationId xmlns:a16="http://schemas.microsoft.com/office/drawing/2014/main" id="{7E438D80-7A0D-B43C-916B-10DF1588C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21" y="5772655"/>
            <a:ext cx="1972297" cy="60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3388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619B33-2ADA-B3BA-A631-5D3408FB1E41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to use ASAP – 4. Interactive visualization and 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D05F7-7D79-BC84-71B1-6EB4FD9C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1483360"/>
            <a:ext cx="9767801" cy="4905552"/>
          </a:xfrm>
          <a:prstGeom prst="rect">
            <a:avLst/>
          </a:prstGeom>
        </p:spPr>
      </p:pic>
      <p:sp>
        <p:nvSpPr>
          <p:cNvPr id="5" name="ZoneTexte 10">
            <a:extLst>
              <a:ext uri="{FF2B5EF4-FFF2-40B4-BE49-F238E27FC236}">
                <a16:creationId xmlns:a16="http://schemas.microsoft.com/office/drawing/2014/main" id="{6D82425F-D754-9196-667E-49DFBC3B396A}"/>
              </a:ext>
            </a:extLst>
          </p:cNvPr>
          <p:cNvSpPr txBox="1"/>
          <p:nvPr/>
        </p:nvSpPr>
        <p:spPr>
          <a:xfrm>
            <a:off x="910359" y="2548760"/>
            <a:ext cx="1477241" cy="300082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Interactive plot</a:t>
            </a:r>
            <a:endParaRPr lang="fr-FR" sz="1350" dirty="0"/>
          </a:p>
        </p:txBody>
      </p:sp>
      <p:cxnSp>
        <p:nvCxnSpPr>
          <p:cNvPr id="6" name="Connecteur droit avec flèche 11">
            <a:extLst>
              <a:ext uri="{FF2B5EF4-FFF2-40B4-BE49-F238E27FC236}">
                <a16:creationId xmlns:a16="http://schemas.microsoft.com/office/drawing/2014/main" id="{77B98A79-C275-2524-8A02-B22F71CD49B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87600" y="2698801"/>
            <a:ext cx="314960" cy="56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0">
            <a:extLst>
              <a:ext uri="{FF2B5EF4-FFF2-40B4-BE49-F238E27FC236}">
                <a16:creationId xmlns:a16="http://schemas.microsoft.com/office/drawing/2014/main" id="{259E9050-49C7-6861-08E9-FF4823C23C54}"/>
              </a:ext>
            </a:extLst>
          </p:cNvPr>
          <p:cNvSpPr txBox="1"/>
          <p:nvPr/>
        </p:nvSpPr>
        <p:spPr>
          <a:xfrm>
            <a:off x="1550439" y="998102"/>
            <a:ext cx="2432281" cy="300082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Choose embedding to display</a:t>
            </a:r>
            <a:endParaRPr lang="fr-FR" sz="1350" dirty="0"/>
          </a:p>
        </p:txBody>
      </p:sp>
      <p:cxnSp>
        <p:nvCxnSpPr>
          <p:cNvPr id="13" name="Connecteur droit avec flèche 11">
            <a:extLst>
              <a:ext uri="{FF2B5EF4-FFF2-40B4-BE49-F238E27FC236}">
                <a16:creationId xmlns:a16="http://schemas.microsoft.com/office/drawing/2014/main" id="{8E591D80-0EBF-5595-6691-B16DAF4B6B73}"/>
              </a:ext>
            </a:extLst>
          </p:cNvPr>
          <p:cNvCxnSpPr>
            <a:cxnSpLocks/>
          </p:cNvCxnSpPr>
          <p:nvPr/>
        </p:nvCxnSpPr>
        <p:spPr>
          <a:xfrm flipH="1">
            <a:off x="910359" y="1148143"/>
            <a:ext cx="640080" cy="46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0">
            <a:extLst>
              <a:ext uri="{FF2B5EF4-FFF2-40B4-BE49-F238E27FC236}">
                <a16:creationId xmlns:a16="http://schemas.microsoft.com/office/drawing/2014/main" id="{0D711A33-894B-7275-99D2-2F867032F9AB}"/>
              </a:ext>
            </a:extLst>
          </p:cNvPr>
          <p:cNvSpPr txBox="1"/>
          <p:nvPr/>
        </p:nvSpPr>
        <p:spPr>
          <a:xfrm>
            <a:off x="9566679" y="1780422"/>
            <a:ext cx="2432281" cy="507831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Color by discrete metadata (clustering, annotation, …)</a:t>
            </a:r>
            <a:endParaRPr lang="fr-FR" sz="1350" dirty="0"/>
          </a:p>
        </p:txBody>
      </p:sp>
      <p:cxnSp>
        <p:nvCxnSpPr>
          <p:cNvPr id="16" name="Connecteur droit avec flèche 11">
            <a:extLst>
              <a:ext uri="{FF2B5EF4-FFF2-40B4-BE49-F238E27FC236}">
                <a16:creationId xmlns:a16="http://schemas.microsoft.com/office/drawing/2014/main" id="{C5BE44FB-E10B-1047-9260-B77375E733A2}"/>
              </a:ext>
            </a:extLst>
          </p:cNvPr>
          <p:cNvCxnSpPr>
            <a:cxnSpLocks/>
          </p:cNvCxnSpPr>
          <p:nvPr/>
        </p:nvCxnSpPr>
        <p:spPr>
          <a:xfrm flipH="1">
            <a:off x="8926599" y="1930463"/>
            <a:ext cx="640080" cy="46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0">
            <a:extLst>
              <a:ext uri="{FF2B5EF4-FFF2-40B4-BE49-F238E27FC236}">
                <a16:creationId xmlns:a16="http://schemas.microsoft.com/office/drawing/2014/main" id="{3E75196D-E913-BAE6-CAA5-33CEBBD64B11}"/>
              </a:ext>
            </a:extLst>
          </p:cNvPr>
          <p:cNvSpPr txBox="1"/>
          <p:nvPr/>
        </p:nvSpPr>
        <p:spPr>
          <a:xfrm>
            <a:off x="8682758" y="1044268"/>
            <a:ext cx="2716761" cy="507831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Color by continuous metadata (gene expression, depth, %</a:t>
            </a:r>
            <a:r>
              <a:rPr lang="en-US" sz="1350" dirty="0" err="1"/>
              <a:t>mito</a:t>
            </a:r>
            <a:r>
              <a:rPr lang="en-US" sz="1350" dirty="0"/>
              <a:t>, …)</a:t>
            </a:r>
            <a:endParaRPr lang="fr-FR" sz="1350" dirty="0"/>
          </a:p>
        </p:txBody>
      </p:sp>
      <p:cxnSp>
        <p:nvCxnSpPr>
          <p:cNvPr id="18" name="Connecteur droit avec flèche 11">
            <a:extLst>
              <a:ext uri="{FF2B5EF4-FFF2-40B4-BE49-F238E27FC236}">
                <a16:creationId xmlns:a16="http://schemas.microsoft.com/office/drawing/2014/main" id="{8CFEBB04-6039-3C47-5028-606F323149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894320" y="1298184"/>
            <a:ext cx="788438" cy="1092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10">
            <a:extLst>
              <a:ext uri="{FF2B5EF4-FFF2-40B4-BE49-F238E27FC236}">
                <a16:creationId xmlns:a16="http://schemas.microsoft.com/office/drawing/2014/main" id="{CD08FA38-9B41-6454-3579-4C51BECA16CD}"/>
              </a:ext>
            </a:extLst>
          </p:cNvPr>
          <p:cNvSpPr txBox="1"/>
          <p:nvPr/>
        </p:nvSpPr>
        <p:spPr>
          <a:xfrm>
            <a:off x="5718116" y="977845"/>
            <a:ext cx="2432281" cy="507831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Change plot parameters (dot size, …)</a:t>
            </a:r>
            <a:endParaRPr lang="fr-FR" sz="1350" dirty="0"/>
          </a:p>
        </p:txBody>
      </p:sp>
      <p:cxnSp>
        <p:nvCxnSpPr>
          <p:cNvPr id="22" name="Connecteur droit avec flèche 11">
            <a:extLst>
              <a:ext uri="{FF2B5EF4-FFF2-40B4-BE49-F238E27FC236}">
                <a16:creationId xmlns:a16="http://schemas.microsoft.com/office/drawing/2014/main" id="{908B8F8A-8D19-FE0B-229B-F4FC56BA1457}"/>
              </a:ext>
            </a:extLst>
          </p:cNvPr>
          <p:cNvCxnSpPr>
            <a:cxnSpLocks/>
          </p:cNvCxnSpPr>
          <p:nvPr/>
        </p:nvCxnSpPr>
        <p:spPr>
          <a:xfrm>
            <a:off x="6806162" y="1477799"/>
            <a:ext cx="0" cy="68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10">
            <a:extLst>
              <a:ext uri="{FF2B5EF4-FFF2-40B4-BE49-F238E27FC236}">
                <a16:creationId xmlns:a16="http://schemas.microsoft.com/office/drawing/2014/main" id="{BE894524-FB5C-7C27-9D58-15A475E5EFCB}"/>
              </a:ext>
            </a:extLst>
          </p:cNvPr>
          <p:cNvSpPr txBox="1"/>
          <p:nvPr/>
        </p:nvSpPr>
        <p:spPr>
          <a:xfrm>
            <a:off x="9759719" y="3462674"/>
            <a:ext cx="2432281" cy="715581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Annotate clusters / any discrete metadata or upvote/downvote existing annotation</a:t>
            </a:r>
            <a:endParaRPr lang="fr-FR" sz="1350" dirty="0"/>
          </a:p>
        </p:txBody>
      </p:sp>
      <p:cxnSp>
        <p:nvCxnSpPr>
          <p:cNvPr id="25" name="Connecteur droit avec flèche 11">
            <a:extLst>
              <a:ext uri="{FF2B5EF4-FFF2-40B4-BE49-F238E27FC236}">
                <a16:creationId xmlns:a16="http://schemas.microsoft.com/office/drawing/2014/main" id="{CA0BC315-2B56-50FF-AEF0-EAECB41093C2}"/>
              </a:ext>
            </a:extLst>
          </p:cNvPr>
          <p:cNvCxnSpPr>
            <a:cxnSpLocks/>
          </p:cNvCxnSpPr>
          <p:nvPr/>
        </p:nvCxnSpPr>
        <p:spPr>
          <a:xfrm flipH="1" flipV="1">
            <a:off x="9246639" y="3429000"/>
            <a:ext cx="513080" cy="28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10">
            <a:extLst>
              <a:ext uri="{FF2B5EF4-FFF2-40B4-BE49-F238E27FC236}">
                <a16:creationId xmlns:a16="http://schemas.microsoft.com/office/drawing/2014/main" id="{D3CF2BE7-DAC5-6E6F-2F44-ED74111384CD}"/>
              </a:ext>
            </a:extLst>
          </p:cNvPr>
          <p:cNvSpPr txBox="1"/>
          <p:nvPr/>
        </p:nvSpPr>
        <p:spPr>
          <a:xfrm>
            <a:off x="9195838" y="4744095"/>
            <a:ext cx="2432281" cy="507831"/>
          </a:xfrm>
          <a:prstGeom prst="rect">
            <a:avLst/>
          </a:prstGeom>
          <a:solidFill>
            <a:schemeClr val="bg1"/>
          </a:solidFill>
          <a:ln>
            <a:solidFill>
              <a:srgbClr val="808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Supporting marker genes for annotation (selected by curator) </a:t>
            </a:r>
            <a:endParaRPr lang="fr-FR" sz="1350" dirty="0"/>
          </a:p>
        </p:txBody>
      </p:sp>
      <p:cxnSp>
        <p:nvCxnSpPr>
          <p:cNvPr id="29" name="Connecteur droit avec flèche 11">
            <a:extLst>
              <a:ext uri="{FF2B5EF4-FFF2-40B4-BE49-F238E27FC236}">
                <a16:creationId xmlns:a16="http://schemas.microsoft.com/office/drawing/2014/main" id="{8757522C-E0D7-D61E-CA6C-1EB45BA430D4}"/>
              </a:ext>
            </a:extLst>
          </p:cNvPr>
          <p:cNvCxnSpPr>
            <a:cxnSpLocks/>
          </p:cNvCxnSpPr>
          <p:nvPr/>
        </p:nvCxnSpPr>
        <p:spPr>
          <a:xfrm flipH="1" flipV="1">
            <a:off x="8682758" y="4710421"/>
            <a:ext cx="513080" cy="1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248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AAD7E-BDCC-05AE-C875-1DEB2466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4DF52-4084-AC93-64BF-2DEB696B92F9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Other visualization-only portals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20547-3B2B-2A73-AF9A-C792168EA151}"/>
              </a:ext>
            </a:extLst>
          </p:cNvPr>
          <p:cNvSpPr txBox="1"/>
          <p:nvPr/>
        </p:nvSpPr>
        <p:spPr>
          <a:xfrm>
            <a:off x="411480" y="1157188"/>
            <a:ext cx="11369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CELLxGENE</a:t>
            </a:r>
            <a:r>
              <a:rPr lang="en-US" sz="2400" dirty="0"/>
              <a:t> (from CZI) </a:t>
            </a:r>
          </a:p>
          <a:p>
            <a:endParaRPr lang="fr-F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B4633-9392-8FB9-C2AF-901D83B1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27" y="1758885"/>
            <a:ext cx="9851010" cy="4430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EE4A75-259C-2B48-B9F5-5D4E0A8F05FD}"/>
              </a:ext>
            </a:extLst>
          </p:cNvPr>
          <p:cNvSpPr txBox="1"/>
          <p:nvPr/>
        </p:nvSpPr>
        <p:spPr>
          <a:xfrm>
            <a:off x="10118104" y="624849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hlinkClick r:id="rId3"/>
              </a:rPr>
              <a:t>https://cellxgene.cziscience.com/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8297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2B250-E8BB-AE6B-2AA8-FA0CB692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AE239-B953-768F-8B9C-4D9C71594611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Other visualization-only portals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21A18-CBBE-BD4A-F970-4DF48A09E64D}"/>
              </a:ext>
            </a:extLst>
          </p:cNvPr>
          <p:cNvSpPr txBox="1"/>
          <p:nvPr/>
        </p:nvSpPr>
        <p:spPr>
          <a:xfrm>
            <a:off x="411480" y="1157188"/>
            <a:ext cx="113690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CELLxGENE</a:t>
            </a:r>
            <a:r>
              <a:rPr lang="en-US" sz="2400" dirty="0"/>
              <a:t> (from CZI)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Single-cell Expression Atlas (from EBI)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fr-FR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66B71-F3A5-B383-BF6D-24A039B44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147" y="1513489"/>
            <a:ext cx="6355488" cy="4640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22582-C704-0EF7-C686-96CED5C88149}"/>
              </a:ext>
            </a:extLst>
          </p:cNvPr>
          <p:cNvSpPr txBox="1"/>
          <p:nvPr/>
        </p:nvSpPr>
        <p:spPr>
          <a:xfrm>
            <a:off x="10118104" y="624849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hlinkClick r:id="rId3"/>
              </a:rPr>
              <a:t>https://www.ebi.ac.uk/gxa/home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331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5C0E7-4DBB-E70D-8B4D-5AEF31ED3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5019C-C7F1-D5FD-068F-A7BED1EC88C2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Other visualization-only portals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9D01-4C3C-3EED-5BF5-AEEAAA6CB508}"/>
              </a:ext>
            </a:extLst>
          </p:cNvPr>
          <p:cNvSpPr txBox="1"/>
          <p:nvPr/>
        </p:nvSpPr>
        <p:spPr>
          <a:xfrm>
            <a:off x="411480" y="1157188"/>
            <a:ext cx="113690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CELLxGENE</a:t>
            </a:r>
            <a:r>
              <a:rPr lang="en-US" sz="2400" dirty="0"/>
              <a:t> (from CZI)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Single Cell Expression Atlas (from EBI)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Single Cell PORTAL (from Broad </a:t>
            </a:r>
            <a:r>
              <a:rPr lang="en-US" sz="2400" dirty="0" err="1"/>
              <a:t>Instit</a:t>
            </a:r>
            <a:r>
              <a:rPr lang="en-US" sz="24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Bgee</a:t>
            </a:r>
            <a:r>
              <a:rPr lang="en-US" sz="2400" dirty="0"/>
              <a:t> (from UNIL)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fr-FR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7C2FC-68FA-1C46-CC12-25B51CB5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147" y="1513489"/>
            <a:ext cx="6355488" cy="4640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9E159-A441-677C-8288-791A18FD27ED}"/>
              </a:ext>
            </a:extLst>
          </p:cNvPr>
          <p:cNvSpPr txBox="1"/>
          <p:nvPr/>
        </p:nvSpPr>
        <p:spPr>
          <a:xfrm>
            <a:off x="9486508" y="6158701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hlinkClick r:id="rId3"/>
              </a:rPr>
              <a:t>https://www.ebi.ac.uk/gxa/home</a:t>
            </a:r>
            <a:endParaRPr lang="fr-FR" sz="1050" dirty="0"/>
          </a:p>
          <a:p>
            <a:r>
              <a:rPr lang="fr-FR" sz="1050" dirty="0">
                <a:hlinkClick r:id="rId4"/>
              </a:rPr>
              <a:t>https://singlecell.broadinstitute.org/single_cell</a:t>
            </a:r>
            <a:endParaRPr lang="fr-FR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945D1-2852-CF99-09F7-1D3B74AF1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3760342"/>
            <a:ext cx="6095998" cy="255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16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DF229-1D15-5CAC-BB5B-6954AA6ACDE8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</a:t>
            </a:r>
            <a:r>
              <a:rPr lang="en-US" sz="2800" b="1" dirty="0" err="1"/>
              <a:t>scFAIR</a:t>
            </a:r>
            <a:r>
              <a:rPr lang="en-US" sz="2800" b="1" dirty="0"/>
              <a:t> initiative in short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BF3A75CC-524F-4A5E-6F8C-9BFBE263CAC3}"/>
              </a:ext>
            </a:extLst>
          </p:cNvPr>
          <p:cNvSpPr txBox="1">
            <a:spLocks/>
          </p:cNvSpPr>
          <p:nvPr/>
        </p:nvSpPr>
        <p:spPr>
          <a:xfrm>
            <a:off x="548357" y="867693"/>
            <a:ext cx="11454903" cy="5569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Consortium for the adoption of FAIR practice and the development of standards for </a:t>
            </a:r>
            <a:r>
              <a:rPr lang="en-US" dirty="0" err="1"/>
              <a:t>scRNA</a:t>
            </a:r>
            <a:r>
              <a:rPr lang="en-US" dirty="0"/>
              <a:t>-seq datasets (</a:t>
            </a:r>
            <a:r>
              <a:rPr lang="en-US" dirty="0">
                <a:hlinkClick r:id="rId2" action="ppaction://hlinkfile"/>
              </a:rPr>
              <a:t>scfair.slack.com</a:t>
            </a:r>
            <a:r>
              <a:rPr lang="en-US" dirty="0"/>
              <a:t>)</a:t>
            </a:r>
          </a:p>
          <a:p>
            <a:r>
              <a:rPr lang="en-US" dirty="0"/>
              <a:t>Comes from a global understanding that there was a need for harmonizing single-cell data and metadata</a:t>
            </a:r>
          </a:p>
          <a:p>
            <a:pPr lvl="1"/>
            <a:r>
              <a:rPr lang="en-US" dirty="0"/>
              <a:t>FAIR ≠ drop site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Data Integrity and FAIR Principles - FAQ - BioSistemika">
            <a:extLst>
              <a:ext uri="{FF2B5EF4-FFF2-40B4-BE49-F238E27FC236}">
                <a16:creationId xmlns:a16="http://schemas.microsoft.com/office/drawing/2014/main" id="{0B31F6D9-803A-6BA8-D1E1-C6885A06F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864" y="2556273"/>
            <a:ext cx="1852714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B7DE-DABE-8348-F1E6-E1FBC9B89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052" y="3761776"/>
            <a:ext cx="2704880" cy="222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71EF0-55F9-A118-7F4A-DD5BD4F72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052" y="3467243"/>
            <a:ext cx="1724266" cy="304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CF358-4495-57F7-93B3-8927ECB75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052" y="2924242"/>
            <a:ext cx="1409897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BA13F-4794-2105-9B27-78C3A72A3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238" y="3467243"/>
            <a:ext cx="992694" cy="304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F292B-C028-0499-7577-B7CBDC3E0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9949" y="2924242"/>
            <a:ext cx="925981" cy="20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2F8D2-D0CF-434B-2294-9927C880E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7876" y="3121821"/>
            <a:ext cx="365893" cy="345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C0C1AC-0139-28BE-8742-7D86B36943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6981" y="3230262"/>
            <a:ext cx="925982" cy="12229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F78D557-FA4F-D85F-33DA-1FF387734B34}"/>
              </a:ext>
            </a:extLst>
          </p:cNvPr>
          <p:cNvSpPr txBox="1">
            <a:spLocks/>
          </p:cNvSpPr>
          <p:nvPr/>
        </p:nvSpPr>
        <p:spPr>
          <a:xfrm>
            <a:off x="542996" y="3429000"/>
            <a:ext cx="8086759" cy="5569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standards with ontology, curators and single-cell experts</a:t>
            </a:r>
          </a:p>
          <a:p>
            <a:pPr lvl="1"/>
            <a:r>
              <a:rPr lang="en-US" dirty="0"/>
              <a:t>Define metadata schema for single-cell datasets</a:t>
            </a:r>
          </a:p>
          <a:p>
            <a:pPr lvl="1"/>
            <a:r>
              <a:rPr lang="en-US" dirty="0"/>
              <a:t>Ontologies and controlled vocabularies to use (e.g. for cell-type, tissue, dev. stage)</a:t>
            </a:r>
          </a:p>
          <a:p>
            <a:pPr lvl="1"/>
            <a:r>
              <a:rPr lang="en-US" dirty="0"/>
              <a:t>Exchange platform, tools, pipeline metadata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78D7F3-DC62-75C1-41BD-8E5FC871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740" y="73907"/>
            <a:ext cx="593580" cy="6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9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CA6B7-F29A-3DD3-CB4A-AD0B6F475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1FDA88-BBE2-EC0B-C607-338C5A702478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</a:t>
            </a:r>
            <a:r>
              <a:rPr lang="en-US" sz="2800" b="1" dirty="0" err="1"/>
              <a:t>scFAIR</a:t>
            </a:r>
            <a:r>
              <a:rPr lang="en-US" sz="2800" b="1" dirty="0"/>
              <a:t> initiative in short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CC600FD-2DCB-D9DF-8715-300D13912BD7}"/>
              </a:ext>
            </a:extLst>
          </p:cNvPr>
          <p:cNvSpPr txBox="1">
            <a:spLocks/>
          </p:cNvSpPr>
          <p:nvPr/>
        </p:nvSpPr>
        <p:spPr>
          <a:xfrm>
            <a:off x="548357" y="867693"/>
            <a:ext cx="11454903" cy="5569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Consortium for the adoption of FAIR practice and the development of standards for </a:t>
            </a:r>
            <a:r>
              <a:rPr lang="en-US" dirty="0" err="1"/>
              <a:t>scRNA</a:t>
            </a:r>
            <a:r>
              <a:rPr lang="en-US" dirty="0"/>
              <a:t>-seq datasets (</a:t>
            </a:r>
            <a:r>
              <a:rPr lang="en-US" dirty="0">
                <a:hlinkClick r:id="rId2" action="ppaction://hlinkfile"/>
              </a:rPr>
              <a:t>scfair.slack.com</a:t>
            </a:r>
            <a:r>
              <a:rPr lang="en-US" dirty="0"/>
              <a:t>)</a:t>
            </a:r>
          </a:p>
          <a:p>
            <a:r>
              <a:rPr lang="en-US" dirty="0"/>
              <a:t>Comes from a global understanding that there was a need for harmonizing single-cell data and metadata</a:t>
            </a:r>
          </a:p>
          <a:p>
            <a:pPr lvl="1"/>
            <a:r>
              <a:rPr lang="en-US" dirty="0"/>
              <a:t>FAIR ≠ drop site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Data Integrity and FAIR Principles - FAQ - BioSistemika">
            <a:extLst>
              <a:ext uri="{FF2B5EF4-FFF2-40B4-BE49-F238E27FC236}">
                <a16:creationId xmlns:a16="http://schemas.microsoft.com/office/drawing/2014/main" id="{9835DB0B-130C-811A-B590-8FD3A4F9C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864" y="2556273"/>
            <a:ext cx="1852714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AB831-D26E-35D7-FEA2-E0833104E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052" y="3761776"/>
            <a:ext cx="2704880" cy="222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420FE-056F-532B-B05E-D28C96A1D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052" y="3467243"/>
            <a:ext cx="1724266" cy="304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3025-C81B-B3A1-3E8B-2F42A0261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052" y="2924242"/>
            <a:ext cx="1409897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C36666-E507-E106-8E4F-3498563DE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238" y="3467243"/>
            <a:ext cx="992694" cy="304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C30D7-5472-D6E6-6CA9-1D4164DE6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9949" y="2924242"/>
            <a:ext cx="925981" cy="20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84C95-99ED-13D6-0DC5-AE9AD7F79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7876" y="3121821"/>
            <a:ext cx="365893" cy="345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17472E-4391-24EB-9480-3C981BB842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6981" y="3230262"/>
            <a:ext cx="925982" cy="12229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3C51180-38C0-4D38-2E8F-9A1E51B4ACF4}"/>
              </a:ext>
            </a:extLst>
          </p:cNvPr>
          <p:cNvSpPr txBox="1">
            <a:spLocks/>
          </p:cNvSpPr>
          <p:nvPr/>
        </p:nvSpPr>
        <p:spPr>
          <a:xfrm>
            <a:off x="542996" y="3429000"/>
            <a:ext cx="8086759" cy="5569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standards with ontology, curators and single-cell experts</a:t>
            </a:r>
          </a:p>
          <a:p>
            <a:pPr lvl="1"/>
            <a:r>
              <a:rPr lang="en-US" dirty="0"/>
              <a:t>Define metadata schema for single-cell datasets</a:t>
            </a:r>
          </a:p>
          <a:p>
            <a:pPr lvl="1"/>
            <a:r>
              <a:rPr lang="en-US" dirty="0"/>
              <a:t>Ontologies and controlled vocabularies to use (e.g. for cell-type, tissue, dev. stage)</a:t>
            </a:r>
          </a:p>
          <a:p>
            <a:pPr lvl="1"/>
            <a:r>
              <a:rPr lang="en-US" dirty="0"/>
              <a:t>Exchange platform, tools, pipeline metadata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FF3C66-FB8C-F202-2C56-D3B4788A2A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740" y="73907"/>
            <a:ext cx="593580" cy="6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3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FC462-81B5-EF98-49C7-EB846FB1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8469E5-668D-EAB6-528B-58957F17D9DB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scFAIR</a:t>
            </a:r>
            <a:r>
              <a:rPr lang="en-US" sz="2800" b="1" dirty="0"/>
              <a:t> web page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2F52F07-C1A6-C0E6-4191-50FFCDFC34AC}"/>
              </a:ext>
            </a:extLst>
          </p:cNvPr>
          <p:cNvSpPr txBox="1">
            <a:spLocks/>
          </p:cNvSpPr>
          <p:nvPr/>
        </p:nvSpPr>
        <p:spPr>
          <a:xfrm>
            <a:off x="548357" y="867693"/>
            <a:ext cx="11454903" cy="5569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are developing a web tool for summarizing our work and accessing different datasets from multiple portals already participating in this dataset standardization effort (currently ASAP, </a:t>
            </a:r>
            <a:r>
              <a:rPr lang="en-US" dirty="0" err="1"/>
              <a:t>Bgee</a:t>
            </a:r>
            <a:r>
              <a:rPr lang="en-US" dirty="0"/>
              <a:t> and </a:t>
            </a:r>
            <a:r>
              <a:rPr lang="en-US" dirty="0" err="1"/>
              <a:t>CELLxGENE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https://sc-fair.org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33C3D-5E64-E4DB-E64C-070C3F2AD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8" y="2774658"/>
            <a:ext cx="11621503" cy="2965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1CB74D-F2F9-7D53-94C5-4AA059D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40" y="73907"/>
            <a:ext cx="593580" cy="6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1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3D04-0773-A1F6-AEBE-74E1243F2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74540-3B2E-ED97-F06E-16E11EF0A3DE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scFAIR</a:t>
            </a:r>
            <a:r>
              <a:rPr lang="en-US" sz="2800" b="1" dirty="0"/>
              <a:t> objectives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DCDF4EC-C7A8-0A74-9B37-3695520D3FB0}"/>
              </a:ext>
            </a:extLst>
          </p:cNvPr>
          <p:cNvSpPr txBox="1">
            <a:spLocks/>
          </p:cNvSpPr>
          <p:nvPr/>
        </p:nvSpPr>
        <p:spPr>
          <a:xfrm>
            <a:off x="548357" y="867693"/>
            <a:ext cx="11454903" cy="5569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are collaborating with the </a:t>
            </a:r>
            <a:r>
              <a:rPr lang="en-US" dirty="0" err="1"/>
              <a:t>CELLxGENE</a:t>
            </a:r>
            <a:r>
              <a:rPr lang="en-US" dirty="0"/>
              <a:t> team</a:t>
            </a:r>
          </a:p>
          <a:p>
            <a:pPr lvl="1"/>
            <a:r>
              <a:rPr lang="en-US" dirty="0"/>
              <a:t>Defined a </a:t>
            </a:r>
            <a:r>
              <a:rPr lang="en-US" dirty="0">
                <a:hlinkClick r:id="rId2"/>
              </a:rPr>
              <a:t>schema (current v5.1.0) </a:t>
            </a:r>
            <a:r>
              <a:rPr lang="en-US" dirty="0"/>
              <a:t>for uploading single-cell datasets as h5ad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Created a </a:t>
            </a:r>
            <a:r>
              <a:rPr lang="en-US" dirty="0">
                <a:hlinkClick r:id="rId3"/>
              </a:rPr>
              <a:t>validator for h5ad files</a:t>
            </a:r>
            <a:r>
              <a:rPr lang="en-US" dirty="0"/>
              <a:t>, to check they meet the schema requirements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Currently </a:t>
            </a:r>
            <a:r>
              <a:rPr lang="en-US" b="1" dirty="0"/>
              <a:t>mostly limited to Human and Mouse</a:t>
            </a:r>
          </a:p>
          <a:p>
            <a:pPr lvl="1"/>
            <a:r>
              <a:rPr lang="en-US" b="1" dirty="0"/>
              <a:t>No curation </a:t>
            </a:r>
            <a:r>
              <a:rPr lang="en-US" dirty="0"/>
              <a:t>of the annotation provided by the users (used as-is)</a:t>
            </a:r>
          </a:p>
          <a:p>
            <a:pPr lvl="1"/>
            <a:r>
              <a:rPr lang="en-US" dirty="0"/>
              <a:t>No information on the </a:t>
            </a:r>
            <a:r>
              <a:rPr lang="en-US" b="1" dirty="0"/>
              <a:t>pipeline</a:t>
            </a:r>
            <a:r>
              <a:rPr lang="en-US" dirty="0"/>
              <a:t> used (tools, parameters, annotation strategy)</a:t>
            </a:r>
            <a:endParaRPr lang="en-CH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0DF68-3879-3EE0-4F55-44AAD6EC9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08" y="1736109"/>
            <a:ext cx="3818191" cy="2068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7C0B6-50CC-7496-2796-9913D4A87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40" y="73907"/>
            <a:ext cx="593580" cy="64253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09EF8DE-5FDE-9F8D-B5D6-26CF6B43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31" y="687604"/>
            <a:ext cx="675861" cy="67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89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C8F4-0E22-E3D8-B477-88D256B7E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B243B-4B93-182F-8EE7-E487464E12AC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scFAIR</a:t>
            </a:r>
            <a:r>
              <a:rPr lang="en-US" sz="2800" b="1" dirty="0"/>
              <a:t> achievements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0E8700B-6219-34E7-EB04-5D452089AF87}"/>
              </a:ext>
            </a:extLst>
          </p:cNvPr>
          <p:cNvSpPr txBox="1">
            <a:spLocks/>
          </p:cNvSpPr>
          <p:nvPr/>
        </p:nvSpPr>
        <p:spPr>
          <a:xfrm>
            <a:off x="539731" y="841814"/>
            <a:ext cx="11454903" cy="5569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are extending the </a:t>
            </a:r>
            <a:r>
              <a:rPr lang="en-US" dirty="0" err="1"/>
              <a:t>CELLxGENE</a:t>
            </a:r>
            <a:r>
              <a:rPr lang="en-US" dirty="0"/>
              <a:t> schema including:</a:t>
            </a:r>
          </a:p>
          <a:p>
            <a:pPr lvl="1"/>
            <a:r>
              <a:rPr lang="en-US" dirty="0"/>
              <a:t>Broader definition of species/cell-types/tissues using the composite/collective-metazoan ontology (for not being restricted to human/mouse ontologies)</a:t>
            </a:r>
          </a:p>
          <a:p>
            <a:pPr lvl="2"/>
            <a:r>
              <a:rPr lang="en-US" dirty="0"/>
              <a:t>to comply to the “composite metazoan” cell-type/tissue ontology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en-US" dirty="0"/>
              <a:t>Upgraded as </a:t>
            </a:r>
            <a:r>
              <a:rPr lang="en-US" dirty="0">
                <a:hlinkClick r:id="rId2"/>
              </a:rPr>
              <a:t>5.1.0-broad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Adding the pipeline/marker gene information, probably as a JSON directly in the /</a:t>
            </a:r>
            <a:r>
              <a:rPr lang="en-US" dirty="0" err="1"/>
              <a:t>uns</a:t>
            </a:r>
            <a:r>
              <a:rPr lang="en-US" dirty="0"/>
              <a:t> path of the h5ad file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en-US" dirty="0"/>
              <a:t>We already do that in ASAP as a JSON file. Store in under </a:t>
            </a:r>
            <a:r>
              <a:rPr lang="en-US" dirty="0" err="1"/>
              <a:t>uns</a:t>
            </a:r>
            <a:r>
              <a:rPr lang="en-US" dirty="0"/>
              <a:t>/ in h5ad file</a:t>
            </a:r>
          </a:p>
          <a:p>
            <a:pPr lvl="1">
              <a:buFont typeface="Symbol" panose="05050102010706020507" pitchFamily="18" charset="2"/>
              <a:buChar char="Þ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Forking the validator from </a:t>
            </a:r>
            <a:r>
              <a:rPr lang="en-US" dirty="0" err="1"/>
              <a:t>CELLxGENE</a:t>
            </a:r>
            <a:r>
              <a:rPr lang="en-US" dirty="0"/>
              <a:t> to validate a h5ad file to this new schema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OBO Foundry">
            <a:extLst>
              <a:ext uri="{FF2B5EF4-FFF2-40B4-BE49-F238E27FC236}">
                <a16:creationId xmlns:a16="http://schemas.microsoft.com/office/drawing/2014/main" id="{6E0899F4-0C08-7172-BD96-4CCAEFEF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109" y="1986240"/>
            <a:ext cx="568842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A1FE1-2698-D31B-3D7F-1A164AEA4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440" y="2052414"/>
            <a:ext cx="757397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FBBD6-556D-814A-8854-87655633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283" y="4164575"/>
            <a:ext cx="2822539" cy="1402066"/>
          </a:xfrm>
          <a:prstGeom prst="rect">
            <a:avLst/>
          </a:prstGeom>
        </p:spPr>
      </p:pic>
      <p:pic>
        <p:nvPicPr>
          <p:cNvPr id="8" name="Picture 4" descr="Fabrice David — People - EPFL">
            <a:extLst>
              <a:ext uri="{FF2B5EF4-FFF2-40B4-BE49-F238E27FC236}">
                <a16:creationId xmlns:a16="http://schemas.microsoft.com/office/drawing/2014/main" id="{D650894F-CCD7-2E23-E468-1FF945B79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47" y="4339414"/>
            <a:ext cx="622865" cy="82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EE102-7354-F6BA-5C8B-7C7A04332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740" y="73907"/>
            <a:ext cx="593580" cy="6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D4B90-6313-7E5E-3BEC-FDF85B73EF9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Future developments in ASAP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9F236D1-9B27-0990-02BB-120D9633F9D2}"/>
              </a:ext>
            </a:extLst>
          </p:cNvPr>
          <p:cNvSpPr txBox="1">
            <a:spLocks/>
          </p:cNvSpPr>
          <p:nvPr/>
        </p:nvSpPr>
        <p:spPr>
          <a:xfrm>
            <a:off x="539731" y="1147312"/>
            <a:ext cx="11454903" cy="5263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are currently adding an integration tool for integrating ASAP projects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will make all projects exportable in a </a:t>
            </a:r>
            <a:r>
              <a:rPr lang="en-US" dirty="0" err="1"/>
              <a:t>scFAIR</a:t>
            </a:r>
            <a:r>
              <a:rPr lang="en-US" dirty="0"/>
              <a:t>-compliant schema format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will add more public projects available directly in ASAP</a:t>
            </a:r>
          </a:p>
          <a:p>
            <a:r>
              <a:rPr lang="en-US" dirty="0"/>
              <a:t>We will simplify the visualization UI, especially for annotation / coloring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04F86-9183-8714-9B97-43115420F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1" y="3667760"/>
            <a:ext cx="786620" cy="851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D0632-B1DB-87ED-D9CF-F17B0F5ABE86}"/>
              </a:ext>
            </a:extLst>
          </p:cNvPr>
          <p:cNvSpPr txBox="1"/>
          <p:nvPr/>
        </p:nvSpPr>
        <p:spPr>
          <a:xfrm>
            <a:off x="10287311" y="6283909"/>
            <a:ext cx="1904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Image </a:t>
            </a:r>
            <a:r>
              <a:rPr lang="fr-FR" sz="1050" dirty="0" err="1"/>
              <a:t>from</a:t>
            </a:r>
            <a:r>
              <a:rPr lang="fr-FR" sz="1050" dirty="0"/>
              <a:t> </a:t>
            </a:r>
            <a:r>
              <a:rPr lang="fr-FR" sz="1050" dirty="0" err="1">
                <a:hlinkClick r:id="rId3"/>
              </a:rPr>
              <a:t>Heumos</a:t>
            </a:r>
            <a:r>
              <a:rPr lang="fr-FR" sz="1050" dirty="0">
                <a:hlinkClick r:id="rId3"/>
              </a:rPr>
              <a:t> et al, 2023</a:t>
            </a:r>
            <a:endParaRPr lang="fr-F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0C742-1276-1DA7-3355-751090114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508" y="1633467"/>
            <a:ext cx="1400293" cy="13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6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F40C40-E91D-3156-1D78-C534EC021A71}"/>
              </a:ext>
            </a:extLst>
          </p:cNvPr>
          <p:cNvSpPr txBox="1"/>
          <p:nvPr/>
        </p:nvSpPr>
        <p:spPr>
          <a:xfrm>
            <a:off x="0" y="1482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‘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omics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– 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across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modalities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D542AC3D-8134-AF48-EFB3-350C1D27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990620"/>
            <a:ext cx="4129353" cy="53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1755B-20AA-7C82-E5BA-C8D1364C9CD0}"/>
              </a:ext>
            </a:extLst>
          </p:cNvPr>
          <p:cNvSpPr txBox="1"/>
          <p:nvPr/>
        </p:nvSpPr>
        <p:spPr>
          <a:xfrm>
            <a:off x="10651194" y="6207822"/>
            <a:ext cx="15408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from</a:t>
            </a:r>
            <a:r>
              <a:rPr lang="fr-FR" sz="1050" dirty="0"/>
              <a:t> </a:t>
            </a:r>
            <a:r>
              <a:rPr lang="fr-FR" sz="1050" dirty="0" err="1">
                <a:hlinkClick r:id="rId3"/>
              </a:rPr>
              <a:t>Heumos</a:t>
            </a:r>
            <a:r>
              <a:rPr lang="fr-FR" sz="1050" dirty="0">
                <a:hlinkClick r:id="rId3"/>
              </a:rPr>
              <a:t> et al, 2023</a:t>
            </a:r>
            <a:endParaRPr lang="fr-FR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618BB-A65F-CFAD-6FB4-293330644620}"/>
              </a:ext>
            </a:extLst>
          </p:cNvPr>
          <p:cNvSpPr/>
          <p:nvPr/>
        </p:nvSpPr>
        <p:spPr>
          <a:xfrm>
            <a:off x="6658253" y="5690586"/>
            <a:ext cx="1464816" cy="771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9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7ED010-7FBB-8649-8D28-034399ED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8311"/>
            <a:ext cx="9144000" cy="6090047"/>
          </a:xfrm>
          <a:prstGeom prst="rect">
            <a:avLst/>
          </a:prstGeom>
        </p:spPr>
      </p:pic>
      <p:sp>
        <p:nvSpPr>
          <p:cNvPr id="2179" name="Shape 2179"/>
          <p:cNvSpPr/>
          <p:nvPr/>
        </p:nvSpPr>
        <p:spPr>
          <a:xfrm>
            <a:off x="3282611" y="1786478"/>
            <a:ext cx="54162" cy="224465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7" tIns="26787" rIns="26787" bIns="26787" anchor="ctr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CH" sz="1107" b="1" dirty="0">
              <a:solidFill>
                <a:srgbClr val="FFFFFF"/>
              </a:solidFill>
              <a:latin typeface="Gill Sans SemiBold"/>
              <a:cs typeface="Gill Sans SemiBold"/>
              <a:sym typeface="Gill Sans Semi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CA9805-A141-400B-80C8-7F05FFF8C66E}"/>
              </a:ext>
            </a:extLst>
          </p:cNvPr>
          <p:cNvSpPr/>
          <p:nvPr/>
        </p:nvSpPr>
        <p:spPr>
          <a:xfrm>
            <a:off x="7571790" y="117475"/>
            <a:ext cx="1603176" cy="664242"/>
          </a:xfrm>
          <a:prstGeom prst="rect">
            <a:avLst/>
          </a:prstGeom>
        </p:spPr>
        <p:txBody>
          <a:bodyPr wrap="none" lIns="48218" tIns="24109" rIns="48218" bIns="24109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US" sz="4000" b="1" dirty="0">
                <a:solidFill>
                  <a:schemeClr val="bg1"/>
                </a:solidFill>
                <a:latin typeface="Gill Sans SemiBold"/>
                <a:cs typeface="Gill Sans SemiBold"/>
                <a:sym typeface="Gill Sans SemiBold"/>
              </a:rPr>
              <a:t>Thanks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4161C1F5-E738-4451-ADBA-F12184C6085D}"/>
              </a:ext>
            </a:extLst>
          </p:cNvPr>
          <p:cNvSpPr txBox="1">
            <a:spLocks/>
          </p:cNvSpPr>
          <p:nvPr/>
        </p:nvSpPr>
        <p:spPr>
          <a:xfrm>
            <a:off x="5172977" y="822834"/>
            <a:ext cx="6424973" cy="111634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Vincent Gardeux</a:t>
            </a:r>
          </a:p>
        </p:txBody>
      </p:sp>
      <p:pic>
        <p:nvPicPr>
          <p:cNvPr id="16" name="Picture 15" descr="A picture containing clipart, object&#10;&#10;Description automatically generated">
            <a:extLst>
              <a:ext uri="{FF2B5EF4-FFF2-40B4-BE49-F238E27FC236}">
                <a16:creationId xmlns:a16="http://schemas.microsoft.com/office/drawing/2014/main" id="{49BA50E1-B979-4852-8BEF-A4D38BD4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59" y="6255648"/>
            <a:ext cx="706181" cy="5272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85201B-DE07-4BCF-BAC7-053EC6026DEF}"/>
              </a:ext>
            </a:extLst>
          </p:cNvPr>
          <p:cNvSpPr/>
          <p:nvPr/>
        </p:nvSpPr>
        <p:spPr>
          <a:xfrm>
            <a:off x="1685190" y="484280"/>
            <a:ext cx="549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SIB 2024 course – Using ASAP for Single-Cell Analysis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DA7EA8C-F4C9-41A3-9B58-74C9DDFA16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9" y="6255648"/>
            <a:ext cx="1385831" cy="6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144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5DFAE8-5C89-4EB8-ABD6-F014DF96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17" y="817575"/>
            <a:ext cx="3105150" cy="1685925"/>
          </a:xfrm>
          <a:prstGeom prst="rect">
            <a:avLst/>
          </a:prstGeom>
        </p:spPr>
      </p:pic>
      <p:sp>
        <p:nvSpPr>
          <p:cNvPr id="632" name="Shape 632"/>
          <p:cNvSpPr/>
          <p:nvPr/>
        </p:nvSpPr>
        <p:spPr>
          <a:xfrm>
            <a:off x="-519369" y="2484236"/>
            <a:ext cx="4807429" cy="2639167"/>
          </a:xfrm>
          <a:prstGeom prst="rect">
            <a:avLst/>
          </a:prstGeom>
          <a:solidFill>
            <a:srgbClr val="FEFEFE"/>
          </a:solidFill>
          <a:ln w="12700">
            <a:miter lim="400000"/>
          </a:ln>
        </p:spPr>
        <p:txBody>
          <a:bodyPr lIns="32146" rIns="32146"/>
          <a:lstStyle/>
          <a:p>
            <a:pPr defTabSz="642915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2953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CAF01AB-0EB6-4CCB-97F0-87690E0E26F8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 –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Creating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XXX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atlases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108A9-7091-40E0-9924-D6C53534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144"/>
            <a:ext cx="4452551" cy="147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6A1A0-5F44-4AC4-AD08-19BD98A4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7" y="2182324"/>
            <a:ext cx="3175479" cy="210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1553A-BD0B-49D0-9A3A-BAD4A5DDB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969" y="817575"/>
            <a:ext cx="4785799" cy="159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EAAFD-7380-417D-A076-2854CD689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494" y="2268643"/>
            <a:ext cx="4044649" cy="1814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4C1136-407D-4ECD-9CBB-BC67D2EC1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781" y="2801710"/>
            <a:ext cx="4654765" cy="187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9AB0AC-1178-4CE3-AC52-A71F270C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05" y="4506184"/>
            <a:ext cx="3993740" cy="1912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C6EE8-760B-4B2E-BCB0-615475047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080" y="4634961"/>
            <a:ext cx="5720921" cy="18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466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B7179EE3-FA5A-4334-943F-869FBB76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21" y="155725"/>
            <a:ext cx="3674114" cy="35058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68A5DA-49DD-46C1-95CB-A1232BBC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65" y="2295526"/>
            <a:ext cx="6818325" cy="12273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F43329-EEDA-4403-84CB-2EE287954F91}"/>
              </a:ext>
            </a:extLst>
          </p:cNvPr>
          <p:cNvSpPr/>
          <p:nvPr/>
        </p:nvSpPr>
        <p:spPr>
          <a:xfrm>
            <a:off x="0" y="15572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One of the latest atlases: the Fly Cell Atlas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19CF7D-9110-413B-AD68-5060CC8B073B}"/>
              </a:ext>
            </a:extLst>
          </p:cNvPr>
          <p:cNvSpPr txBox="1"/>
          <p:nvPr/>
        </p:nvSpPr>
        <p:spPr>
          <a:xfrm>
            <a:off x="93023" y="1475473"/>
            <a:ext cx="902007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single-cell RNA-seq atlas of the </a:t>
            </a:r>
            <a:r>
              <a:rPr lang="en-US" sz="1600" i="1" dirty="0"/>
              <a:t>drosophila melanogaster </a:t>
            </a:r>
            <a:r>
              <a:rPr lang="en-US" sz="1600" dirty="0"/>
              <a:t>of 15 tissues, recapitulated in body and head</a:t>
            </a:r>
            <a:endParaRPr lang="en-US" sz="16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made available through </a:t>
            </a:r>
            <a:r>
              <a:rPr lang="en-US" sz="1600" b="1" dirty="0"/>
              <a:t>two interactive portals</a:t>
            </a:r>
            <a:r>
              <a:rPr lang="en-US" sz="1600" dirty="0"/>
              <a:t>: </a:t>
            </a:r>
            <a:r>
              <a:rPr lang="en-US" sz="1600" b="1" dirty="0" err="1"/>
              <a:t>SCope</a:t>
            </a:r>
            <a:r>
              <a:rPr lang="en-US" sz="1600" dirty="0"/>
              <a:t> and </a:t>
            </a:r>
            <a:r>
              <a:rPr lang="en-US" sz="1600" b="1" dirty="0"/>
              <a:t>ASAP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BA1BA3-C350-436C-A1F3-0F7A9D7389A5}"/>
              </a:ext>
            </a:extLst>
          </p:cNvPr>
          <p:cNvSpPr txBox="1"/>
          <p:nvPr/>
        </p:nvSpPr>
        <p:spPr>
          <a:xfrm>
            <a:off x="288217" y="3330889"/>
            <a:ext cx="1876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63 10x runs</a:t>
            </a:r>
          </a:p>
          <a:p>
            <a:r>
              <a:rPr lang="en-US" sz="1100" b="1" dirty="0"/>
              <a:t>38 billion reads</a:t>
            </a:r>
          </a:p>
          <a:p>
            <a:r>
              <a:rPr lang="en-US" sz="1100" b="1" dirty="0"/>
              <a:t>570k cells using 10x</a:t>
            </a:r>
          </a:p>
          <a:p>
            <a:r>
              <a:rPr lang="fr-FR" sz="1100" b="1" dirty="0"/>
              <a:t>10k </a:t>
            </a:r>
            <a:r>
              <a:rPr lang="fr-FR" sz="1100" b="1" dirty="0" err="1"/>
              <a:t>cells</a:t>
            </a:r>
            <a:r>
              <a:rPr lang="fr-FR" sz="1100" b="1" dirty="0"/>
              <a:t> </a:t>
            </a:r>
            <a:r>
              <a:rPr lang="fr-FR" sz="1100" b="1" dirty="0" err="1"/>
              <a:t>using</a:t>
            </a:r>
            <a:r>
              <a:rPr lang="fr-FR" sz="1100" b="1" dirty="0"/>
              <a:t> SMART-Seq2</a:t>
            </a:r>
            <a:endParaRPr lang="en-US" sz="1100" b="1" dirty="0"/>
          </a:p>
        </p:txBody>
      </p:sp>
      <p:pic>
        <p:nvPicPr>
          <p:cNvPr id="12" name="Picture 2" descr="https://www.nextflow.io/img/nextflow2014_no-bg.png">
            <a:extLst>
              <a:ext uri="{FF2B5EF4-FFF2-40B4-BE49-F238E27FC236}">
                <a16:creationId xmlns:a16="http://schemas.microsoft.com/office/drawing/2014/main" id="{81F44287-C041-4C5E-8587-8D2097BE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77" y="2192403"/>
            <a:ext cx="1028000" cy="20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5C5BCC4A-5AB2-4A51-B483-EC60B9D8F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424" y="4132114"/>
            <a:ext cx="3394761" cy="240623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6BC0BB4-1242-4547-B6C6-EED809D96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925" y="4046957"/>
            <a:ext cx="2865134" cy="2581784"/>
          </a:xfrm>
          <a:prstGeom prst="rect">
            <a:avLst/>
          </a:prstGeom>
        </p:spPr>
      </p:pic>
      <p:pic>
        <p:nvPicPr>
          <p:cNvPr id="15" name="Picture 2" descr="https://scope.aertslab.org/images/SCope_Logo.png">
            <a:extLst>
              <a:ext uri="{FF2B5EF4-FFF2-40B4-BE49-F238E27FC236}">
                <a16:creationId xmlns:a16="http://schemas.microsoft.com/office/drawing/2014/main" id="{4E1F064A-1DF2-4024-BBD0-5442414C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27" y="3626041"/>
            <a:ext cx="1374848" cy="48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50A462DC-BD16-47AC-8B72-C7707CBB9888}"/>
              </a:ext>
            </a:extLst>
          </p:cNvPr>
          <p:cNvSpPr/>
          <p:nvPr/>
        </p:nvSpPr>
        <p:spPr>
          <a:xfrm>
            <a:off x="5829560" y="5372562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CF96B93-E247-4146-849E-D7ACA95C8CC5}"/>
              </a:ext>
            </a:extLst>
          </p:cNvPr>
          <p:cNvSpPr/>
          <p:nvPr/>
        </p:nvSpPr>
        <p:spPr>
          <a:xfrm rot="10800000">
            <a:off x="5829560" y="5562654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D9059B-3F7B-427E-97E1-1C9E6573B008}"/>
              </a:ext>
            </a:extLst>
          </p:cNvPr>
          <p:cNvSpPr txBox="1"/>
          <p:nvPr/>
        </p:nvSpPr>
        <p:spPr>
          <a:xfrm>
            <a:off x="5437238" y="4873569"/>
            <a:ext cx="178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Data exchange</a:t>
            </a:r>
          </a:p>
          <a:p>
            <a:pPr algn="ctr"/>
            <a:r>
              <a:rPr lang="en-US" sz="1200" b="1" dirty="0"/>
              <a:t>(.loom files, sub-clusters)</a:t>
            </a:r>
            <a:endParaRPr lang="fr-FR" sz="1200" b="1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2855E07-AE70-471E-A3F1-3EAB7A452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63" y="63140"/>
            <a:ext cx="773697" cy="80527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EF213C-8540-4770-A895-AC38A30BC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17" y="853134"/>
            <a:ext cx="1463390" cy="1992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5A0DA3E-B7B3-4853-9983-22FB5BD72128}"/>
              </a:ext>
            </a:extLst>
          </p:cNvPr>
          <p:cNvSpPr/>
          <p:nvPr/>
        </p:nvSpPr>
        <p:spPr>
          <a:xfrm>
            <a:off x="2554564" y="6519345"/>
            <a:ext cx="2439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1"/>
              </a:rPr>
              <a:t>https://scope.aertslab.org/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27CE6D-A947-42F2-BEC1-65F9A1A79AFD}"/>
              </a:ext>
            </a:extLst>
          </p:cNvPr>
          <p:cNvSpPr/>
          <p:nvPr/>
        </p:nvSpPr>
        <p:spPr>
          <a:xfrm>
            <a:off x="7742430" y="6566440"/>
            <a:ext cx="1895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2"/>
              </a:rPr>
              <a:t>https://asap.epfl.ch/</a:t>
            </a:r>
            <a:endParaRPr lang="fr-FR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4ED772-9B56-45DD-94EC-4CAAE49AE26E}"/>
              </a:ext>
            </a:extLst>
          </p:cNvPr>
          <p:cNvSpPr/>
          <p:nvPr/>
        </p:nvSpPr>
        <p:spPr>
          <a:xfrm>
            <a:off x="58839" y="1035691"/>
            <a:ext cx="21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3"/>
              </a:rPr>
              <a:t>https://flycellatlas.org/</a:t>
            </a:r>
            <a:endParaRPr lang="fr-FR" sz="16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1FF5DA-2EBD-44A4-9821-2129AAEAF52C}"/>
              </a:ext>
            </a:extLst>
          </p:cNvPr>
          <p:cNvSpPr txBox="1"/>
          <p:nvPr/>
        </p:nvSpPr>
        <p:spPr>
          <a:xfrm>
            <a:off x="10429040" y="6556371"/>
            <a:ext cx="178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/>
              </a:rPr>
              <a:t>Li et al., Science, 2022</a:t>
            </a: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074BF3-F039-4F77-A745-A003F5E804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0924" y="4766094"/>
            <a:ext cx="1285875" cy="3429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8CFA04-BBAC-4445-8971-26D095D15E3E}"/>
              </a:ext>
            </a:extLst>
          </p:cNvPr>
          <p:cNvSpPr txBox="1"/>
          <p:nvPr/>
        </p:nvSpPr>
        <p:spPr>
          <a:xfrm>
            <a:off x="10620462" y="438744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/>
              <a:t>also in</a:t>
            </a:r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34BF55-196F-4661-89AD-9394BC153C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3944" y="3702496"/>
            <a:ext cx="1671977" cy="3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FE35E-790A-41C3-AB46-7B953D14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" y="1206974"/>
            <a:ext cx="2744080" cy="2512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E9452-44E4-4A76-BB74-77C029D3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6" y="4078030"/>
            <a:ext cx="3982393" cy="2018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08570-1498-4747-A79F-F6FC28F4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01" y="1067508"/>
            <a:ext cx="2668735" cy="2635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52B446-79C0-420D-B326-E7F50DA0B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46" y="848976"/>
            <a:ext cx="5529329" cy="5469227"/>
          </a:xfrm>
          <a:prstGeom prst="rect">
            <a:avLst/>
          </a:prstGeom>
        </p:spPr>
      </p:pic>
      <p:sp>
        <p:nvSpPr>
          <p:cNvPr id="13" name="Shape 621">
            <a:extLst>
              <a:ext uri="{FF2B5EF4-FFF2-40B4-BE49-F238E27FC236}">
                <a16:creationId xmlns:a16="http://schemas.microsoft.com/office/drawing/2014/main" id="{6119A62C-7882-4725-A43B-78BBB07AE939}"/>
              </a:ext>
            </a:extLst>
          </p:cNvPr>
          <p:cNvSpPr txBox="1"/>
          <p:nvPr/>
        </p:nvSpPr>
        <p:spPr>
          <a:xfrm>
            <a:off x="7476355" y="6318203"/>
            <a:ext cx="4715645" cy="27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0" tIns="42860" rIns="42860" bIns="42860">
            <a:spAutoFit/>
          </a:bodyPr>
          <a:lstStyle>
            <a:lvl1pPr defTabSz="914400">
              <a:defRPr sz="9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1200" dirty="0">
                <a:hlinkClick r:id="rId6"/>
              </a:rPr>
              <a:t>X. Wang, Y. He, et al, Genomics, Proteomics &amp; Bioinformatics,</a:t>
            </a:r>
            <a:r>
              <a:rPr sz="1200" dirty="0">
                <a:hlinkClick r:id="rId6"/>
              </a:rPr>
              <a:t> 20</a:t>
            </a:r>
            <a:r>
              <a:rPr lang="en-US" sz="1200" dirty="0">
                <a:hlinkClick r:id="rId6"/>
              </a:rPr>
              <a:t>21</a:t>
            </a:r>
            <a:endParaRPr sz="12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C11055A-238D-4CE3-A7CA-2B2F0BC877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Which protocol to use? Two main protocols currently in use: Smart-seq vs 10x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0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8C9B1F-BC3E-41C8-8B48-B4BFAC914B70}"/>
              </a:ext>
            </a:extLst>
          </p:cNvPr>
          <p:cNvSpPr/>
          <p:nvPr/>
        </p:nvSpPr>
        <p:spPr>
          <a:xfrm>
            <a:off x="0" y="0"/>
            <a:ext cx="12192000" cy="842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424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to do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 ! »</a:t>
            </a:r>
          </a:p>
        </p:txBody>
      </p:sp>
      <p:pic>
        <p:nvPicPr>
          <p:cNvPr id="1028" name="Picture 4" descr="Résultat de recherche d'images pour &quot;laboratory technician carto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0614"/>
            <a:ext cx="4018209" cy="45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645" y="1210615"/>
            <a:ext cx="4247883" cy="1678599"/>
          </a:xfrm>
          <a:prstGeom prst="rect">
            <a:avLst/>
          </a:prstGeom>
        </p:spPr>
      </p:pic>
      <p:sp>
        <p:nvSpPr>
          <p:cNvPr id="17" name="Titre 1"/>
          <p:cNvSpPr txBox="1">
            <a:spLocks/>
          </p:cNvSpPr>
          <p:nvPr/>
        </p:nvSpPr>
        <p:spPr>
          <a:xfrm>
            <a:off x="1149032" y="1823951"/>
            <a:ext cx="4453526" cy="451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good</a:t>
            </a:r>
          </a:p>
          <a:p>
            <a:pPr algn="ctr"/>
            <a:r>
              <a:rPr lang="fr-CH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single-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data!!</a:t>
            </a:r>
          </a:p>
        </p:txBody>
      </p:sp>
    </p:spTree>
    <p:extLst>
      <p:ext uri="{BB962C8B-B14F-4D97-AF65-F5344CB8AC3E}">
        <p14:creationId xmlns:p14="http://schemas.microsoft.com/office/powerpoint/2010/main" val="3630473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81" y="1979582"/>
            <a:ext cx="4247883" cy="1678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25001" y="3462605"/>
            <a:ext cx="1143000" cy="347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266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But how do 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data? »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89" y="2130416"/>
            <a:ext cx="4115325" cy="27992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91711" y="1867377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??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2918" y="2495715"/>
            <a:ext cx="232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tools to use?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R? Python?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524622" y="3755788"/>
            <a:ext cx="801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Typical</a:t>
            </a:r>
            <a:r>
              <a:rPr lang="fr-CH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bottleneck</a:t>
            </a:r>
            <a:endParaRPr lang="fr-FR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9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EB88E5-0308-4431-9601-781587A1768C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25"/>
          <p:cNvSpPr/>
          <p:nvPr/>
        </p:nvSpPr>
        <p:spPr>
          <a:xfrm>
            <a:off x="3632570" y="4550708"/>
            <a:ext cx="498213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Study-specific downstream analyses</a:t>
            </a:r>
          </a:p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biological insight</a:t>
            </a:r>
          </a:p>
        </p:txBody>
      </p:sp>
      <p:sp>
        <p:nvSpPr>
          <p:cNvPr id="5" name="Shape 1226"/>
          <p:cNvSpPr/>
          <p:nvPr/>
        </p:nvSpPr>
        <p:spPr>
          <a:xfrm flipH="1" flipV="1">
            <a:off x="5905460" y="1124191"/>
            <a:ext cx="0" cy="33313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hape 1229"/>
          <p:cNvSpPr/>
          <p:nvPr/>
        </p:nvSpPr>
        <p:spPr>
          <a:xfrm>
            <a:off x="4434179" y="1339293"/>
            <a:ext cx="29520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Demultiplexing &amp;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230"/>
          <p:cNvSpPr/>
          <p:nvPr/>
        </p:nvSpPr>
        <p:spPr>
          <a:xfrm>
            <a:off x="4002383" y="3719850"/>
            <a:ext cx="40661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Normali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 noise removal</a:t>
            </a:r>
          </a:p>
        </p:txBody>
      </p:sp>
      <p:sp>
        <p:nvSpPr>
          <p:cNvPr id="12" name="Shape 1234"/>
          <p:cNvSpPr/>
          <p:nvPr/>
        </p:nvSpPr>
        <p:spPr>
          <a:xfrm>
            <a:off x="4151078" y="3038847"/>
            <a:ext cx="3889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(II)</a:t>
            </a:r>
          </a:p>
        </p:txBody>
      </p:sp>
      <p:sp>
        <p:nvSpPr>
          <p:cNvPr id="15" name="Shape 1238"/>
          <p:cNvSpPr/>
          <p:nvPr/>
        </p:nvSpPr>
        <p:spPr>
          <a:xfrm>
            <a:off x="3838493" y="619005"/>
            <a:ext cx="4202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reference genome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5461" y="5350836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identification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characterization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Gene network analysis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Kinetics of transcription</a:t>
            </a:r>
            <a:endParaRPr lang="fr-F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26"/>
          <p:cNvSpPr/>
          <p:nvPr/>
        </p:nvSpPr>
        <p:spPr>
          <a:xfrm flipH="1" flipV="1">
            <a:off x="5894948" y="1808383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0" name="Shape 1226"/>
          <p:cNvSpPr/>
          <p:nvPr/>
        </p:nvSpPr>
        <p:spPr>
          <a:xfrm flipH="1" flipV="1">
            <a:off x="5894946" y="3500511"/>
            <a:ext cx="0" cy="262638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1" name="Shape 1226"/>
          <p:cNvSpPr/>
          <p:nvPr/>
        </p:nvSpPr>
        <p:spPr>
          <a:xfrm flipH="1" flipV="1">
            <a:off x="5894948" y="4207712"/>
            <a:ext cx="15275" cy="29558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3" y="2148321"/>
            <a:ext cx="414010" cy="414010"/>
          </a:xfrm>
          <a:prstGeom prst="rect">
            <a:avLst/>
          </a:prstGeom>
        </p:spPr>
      </p:pic>
      <p:sp>
        <p:nvSpPr>
          <p:cNvPr id="23" name="Shape 1226"/>
          <p:cNvSpPr/>
          <p:nvPr/>
        </p:nvSpPr>
        <p:spPr>
          <a:xfrm flipH="1" flipV="1">
            <a:off x="5893919" y="2693165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" name="TextBox 6"/>
          <p:cNvSpPr txBox="1"/>
          <p:nvPr/>
        </p:nvSpPr>
        <p:spPr>
          <a:xfrm>
            <a:off x="1803272" y="1949676"/>
            <a:ext cx="372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Read/</a:t>
            </a:r>
            <a:r>
              <a:rPr lang="fr-FR" dirty="0" err="1"/>
              <a:t>transcript</a:t>
            </a:r>
            <a:r>
              <a:rPr lang="fr-FR" dirty="0"/>
              <a:t> matrix</a:t>
            </a:r>
          </a:p>
          <a:p>
            <a:r>
              <a:rPr lang="fr-FR" dirty="0"/>
              <a:t>(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counts</a:t>
            </a:r>
            <a:r>
              <a:rPr lang="fr-FR" dirty="0"/>
              <a:t>/UMI or </a:t>
            </a:r>
            <a:r>
              <a:rPr lang="fr-FR" dirty="0" err="1"/>
              <a:t>normalized</a:t>
            </a:r>
            <a:r>
              <a:rPr lang="fr-FR" dirty="0"/>
              <a:t> data)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D3FA7-758A-423A-9939-2BEFD7DC94EF}"/>
              </a:ext>
            </a:extLst>
          </p:cNvPr>
          <p:cNvSpPr txBox="1"/>
          <p:nvPr/>
        </p:nvSpPr>
        <p:spPr>
          <a:xfrm>
            <a:off x="8817165" y="754741"/>
            <a:ext cx="461665" cy="2041547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PREPROCESSING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BB5900-85FC-4951-8769-A297E1E4B953}"/>
              </a:ext>
            </a:extLst>
          </p:cNvPr>
          <p:cNvSpPr txBox="1"/>
          <p:nvPr/>
        </p:nvSpPr>
        <p:spPr>
          <a:xfrm>
            <a:off x="8817165" y="2892586"/>
            <a:ext cx="461665" cy="3658579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DOWNSTREAM ANALYSIS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F5202DA9-81E9-4F94-89D2-23C93F360E46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0C24AF0F-D095-463C-848D-D20AD9D0AD97}"/>
              </a:ext>
            </a:extLst>
          </p:cNvPr>
          <p:cNvSpPr txBox="1"/>
          <p:nvPr/>
        </p:nvSpPr>
        <p:spPr>
          <a:xfrm>
            <a:off x="9455463" y="1777918"/>
            <a:ext cx="81432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 dirty="0"/>
              <a:t>UNIX / bash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B8DF98F3-7206-4836-94B1-7AACD67C8AA9}"/>
              </a:ext>
            </a:extLst>
          </p:cNvPr>
          <p:cNvSpPr txBox="1"/>
          <p:nvPr/>
        </p:nvSpPr>
        <p:spPr>
          <a:xfrm>
            <a:off x="9521865" y="4428880"/>
            <a:ext cx="71577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 dirty="0"/>
              <a:t>R / Python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9E31F6E-E64F-49FE-B2A4-2893296E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808" y="3335445"/>
            <a:ext cx="2392857" cy="5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2917EE-0CCF-4356-91E4-F48E6119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473" y="4198654"/>
            <a:ext cx="1023635" cy="4785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6C1D25-56A0-47E8-A297-710DE9158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833" y="1297551"/>
            <a:ext cx="1438275" cy="428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10DBEC-DE15-4FC8-AD1E-5B342BCB5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6659" y="1118539"/>
            <a:ext cx="850279" cy="2887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CA6D92-EDA1-440F-9B46-18224A2A1D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111"/>
          <a:stretch/>
        </p:blipFill>
        <p:spPr>
          <a:xfrm>
            <a:off x="9628898" y="2139209"/>
            <a:ext cx="1338144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DD8AD-D659-47A8-B7B1-CEE0B7FCA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3675" y="1712163"/>
            <a:ext cx="756245" cy="9065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626F4CA-CD97-4A81-B734-CA3827E89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0945" y="5169690"/>
            <a:ext cx="2724835" cy="563356"/>
          </a:xfrm>
          <a:prstGeom prst="rect">
            <a:avLst/>
          </a:prstGeom>
        </p:spPr>
      </p:pic>
      <p:pic>
        <p:nvPicPr>
          <p:cNvPr id="5122" name="Picture 2" descr="https://1.bp.blogspot.com/-c3bK9XaNSSY/WJMPn3yrv5I/AAAAAAAACgA/LVPyvlmgWTkOzeMLdPHWtVNgeDyWOucLgCLcB/s1600/Screen%2BShot%2B2017-02-02%2Bat%2B10.53.04.png">
            <a:extLst>
              <a:ext uri="{FF2B5EF4-FFF2-40B4-BE49-F238E27FC236}">
                <a16:creationId xmlns:a16="http://schemas.microsoft.com/office/drawing/2014/main" id="{B82D9873-183C-4CD5-9B93-43962F2B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71" y="0"/>
            <a:ext cx="866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8" grpId="0"/>
      <p:bldP spid="20" grpId="0" animBg="1"/>
      <p:bldP spid="21" grpId="0" animBg="1"/>
      <p:bldP spid="23" grpId="0" animBg="1"/>
      <p:bldP spid="25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SCALEFORMAT" val="MMM"/>
  <p:tag name="OTLTIMEBANDQUICKPOSITION" val="Custom"/>
  <p:tag name="OTLTIMEBANDSHAPETYPE" val="RectangleTimebandPhases"/>
  <p:tag name="OTLTIMEBANDTHREEDEFFECTS" val="None"/>
  <p:tag name="OTLTIMEBANDAUTODATERANGE" val="True"/>
  <p:tag name="OTLTIMEBANDSTARTDATE" val="0001-01-01T00:00:00.0000000"/>
  <p:tag name="OTLTIMEBANDWORKINGDAYS" val="Standard"/>
  <p:tag name="OTLTIMEBANDELAPSEDTIMEEXTENSION" val="True"/>
  <p:tag name="OTLTIMEBANDUSETIME" val="False"/>
  <p:tag name="OTLTIMEBANDTIMECONFIGWORKDAYSTART" val="00:00:00"/>
  <p:tag name="OTLTIMEBANDTIMECONFIGWORKDAYEND" val="23:59:00"/>
  <p:tag name="OTLTIMEBANDAPPENDYEARONYEARCHANGE" val="True"/>
  <p:tag name="OTLTIMEBANDSCALEMARKING" val="None"/>
  <p:tag name="OTLRIGHTENDCAPSMARGINRIGHT" val="20"/>
  <p:tag name="OTLLEFTENDCAPSMARGINLEFT" val="20"/>
  <p:tag name="OTLTIMEBANDSHAPEPADDINGTOP" val="3"/>
  <p:tag name="OTLTIMEBANDFYSTARTMONTH" val="January"/>
  <p:tag name="OTLTIMEBANDSHOWFYLABEL" val="True"/>
  <p:tag name="OTLTIMEBANDUSESTARTINGOFTHEYEARFORFYNUMBERING" val="True"/>
  <p:tag name="OTLTIMEBANDSCALETYPE" val="Years"/>
  <p:tag name="OTLTIMEBANDENDDATE" val="2021-04-29T23:59:00.0000000"/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uto"/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POSITIONONTASK" val="None"/>
  <p:tag name="OTLRELATEDTASKID" val="00000000-0000-0000-0000-000000000000"/>
  <p:tag name="OTLWEEKNUMBERINGFORMAT" val="WNFormat1"/>
  <p:tag name="OTLWEEKNUMBERINGISVISIBLE" val="False"/>
  <p:tag name="OTLMTITLE" val="First release of ASAP"/>
  <p:tag name="OTLDATE" val="2017-01-01T23:59:00.0000000"/>
  <p:tag name="OTLDATEFORMATSTRING" val="MMM yyyy"/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ATE" val="2017-05-01T23:59:00.0000000"/>
  <p:tag name="OTLPOSITIONONTASK" val="None"/>
  <p:tag name="OTLRELATEDTASKID" val="00000000-0000-0000-0000-000000000000"/>
  <p:tag name="OTLMTITLE" val="ASAP Published in Bioinformatics"/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POSITIONONTASK" val="None"/>
  <p:tag name="OTLRELATEDTASKID" val="00000000-0000-0000-0000-000000000000"/>
  <p:tag name="OTLWEEKNUMBERINGFORMAT" val="WNFormat1"/>
  <p:tag name="OTLWEEKNUMBERINGISVISIBLE" val="False"/>
  <p:tag name="OTLMTITLE" val="Cited in Nature single-cell editorial"/>
  <p:tag name="OTLDATE" val="2017-06-01T23:59:00.0000000"/>
  <p:tag name="OTLDATEFORMATSTRING" val="MMM yyyy"/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POSITIONONTASK" val="None"/>
  <p:tag name="OTLRELATEDTASKID" val="00000000-0000-0000-0000-000000000000"/>
  <p:tag name="OTLWEEKNUMBERINGFORMAT" val="WNFormat1"/>
  <p:tag name="OTLWEEKNUMBERINGISVISIBLE" val="False"/>
  <p:tag name="OTLDATE" val="2018-04-27T23:59:00.0000000"/>
  <p:tag name="OTLMTITLE" val="HCA conference San Francisco"/>
  <p:tag name="OTLDATEFORMATSTRING" val="MMM yyyy"/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POSITIONONTASK" val="None"/>
  <p:tag name="OTLRELATEDTASKID" val="00000000-0000-0000-0000-000000000000"/>
  <p:tag name="OTLWEEKNUMBERINGFORMAT" val="WNFormat1"/>
  <p:tag name="OTLWEEKNUMBERINGISVISIBLE" val="False"/>
  <p:tag name="OTLDATE" val="2018-01-01T23:59:00.0000000"/>
  <p:tag name="OTLMTITLE" val="Secured 1yr funding from the CZI Biohub (HCA)"/>
  <p:tag name="OTLDATEFORMATSTRING" val="MMM yyyy"/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ATE" val="2020-05-25T23:59:00.0000000"/>
  <p:tag name="OTLPOSITIONONTASK" val="None"/>
  <p:tag name="OTLRELATEDTASKID" val="00000000-0000-0000-0000-000000000000"/>
  <p:tag name="OTLDATEFORMATSTRING" val="MMM yyyy"/>
  <p:tag name="OTLMTITLE" val="ASAP2020 Published in Nucleic Acids Research"/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POSITIONONTASK" val="None"/>
  <p:tag name="OTLRELATEDTASKID" val="00000000-0000-0000-0000-000000000000"/>
  <p:tag name="OTLWEEKNUMBERINGFORMAT" val="WNFormat1"/>
  <p:tag name="OTLWEEKNUMBERINGISVISIBLE" val="False"/>
  <p:tag name="OTLMTITLE" val="FCA workshop at Drosophila Research Conference"/>
  <p:tag name="OTLDATE" val="2021-03-31T23:59:00.0000000"/>
  <p:tag name="OTLDATEFORMATSTRING" val="MMM yyyy"/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ATE" val="2020-07-01T23:59:00.0000000"/>
  <p:tag name="OTLPOSITIONONTASK" val="None"/>
  <p:tag name="OTLRELATEDTASKID" val="00000000-0000-0000-0000-000000000000"/>
  <p:tag name="OTLDATEFORMATSTRING" val="MMM yyyy"/>
  <p:tag name="OTLMTITLE" val="Secured 1.5yr funding from EPFL Open Science fund"/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Invited talk at the  FlyCellAtlas 3 Conference"/>
  <p:tag name="OTLDATE" val="2021-04-29T23:59:00.0000000"/>
  <p:tag name="OTLPOSITIONONTASK" val="None"/>
  <p:tag name="OTLRELATEDTASKID" val="00000000-0000-0000-0000-000000000000"/>
  <p:tag name="OTLDATEFORMATSTRING" val="MMM yyyy"/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ATE" val="2019-03-01T23:59:00.0000000"/>
  <p:tag name="OTLPOSITIONONTASK" val="None"/>
  <p:tag name="OTLRELATEDTASKID" val="00000000-0000-0000-0000-000000000000"/>
  <p:tag name="OTLMTITLE" val="Fly Cell Atlas kick-off"/>
  <p:tag name="OTLDATEFORMATSTRING" val="MMM yyyy"/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CZI Biohub meeting for the Fly Cell Atlas"/>
  <p:tag name="OTLDATE" val="2019-08-29T23:59:00.0000000"/>
  <p:tag name="OTLPOSITIONONTASK" val="None"/>
  <p:tag name="OTLRELATEDTASKID" val="00000000-0000-0000-0000-000000000000"/>
  <p:tag name="OTLDATEFORMATSTRING" val="MMM yyyy"/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ATE" val="2020-07-01T23:59:00.0000000"/>
  <p:tag name="OTLPOSITIONONTASK" val="None"/>
  <p:tag name="OTLRELATEDTASKID" val="00000000-0000-0000-0000-000000000000"/>
  <p:tag name="OTLDATEFORMATSTRING" val="MMM yyyy"/>
  <p:tag name="OTLMTITLE" val="Secured 1.5yr funding from EPFL Open Science fund"/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POSITIONONTASK" val="None"/>
  <p:tag name="OTLRELATEDTASKID" val="00000000-0000-0000-0000-000000000000"/>
  <p:tag name="OTLWEEKNUMBERINGFORMAT" val="WNFormat1"/>
  <p:tag name="OTLWEEKNUMBERINGISVISIBLE" val="False"/>
  <p:tag name="OTLMTITLE" val="First release of ASAP"/>
  <p:tag name="OTLDATE" val="2017-01-01T23:59:00.0000000"/>
  <p:tag name="OTLDATEFORMATSTRING" val="MMM yyyy"/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21155</TotalTime>
  <Words>1626</Words>
  <Application>Microsoft Office PowerPoint</Application>
  <PresentationFormat>Widescreen</PresentationFormat>
  <Paragraphs>270</Paragraphs>
  <Slides>30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Adobe Gothic Std B</vt:lpstr>
      <vt:lpstr>Arial</vt:lpstr>
      <vt:lpstr>Calibri</vt:lpstr>
      <vt:lpstr>Gill Sans SemiBold</vt:lpstr>
      <vt:lpstr>Symbol</vt:lpstr>
      <vt:lpstr>Office Theme</vt:lpstr>
      <vt:lpstr>Using ASAP for Single-Cell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needs: « I want to do single-cell ! »</vt:lpstr>
      <vt:lpstr>Community needs: « But how do I analyze single-cell data? 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Cell Atlas - ASAP</dc:title>
  <dc:creator>Gardeux Vincent Roland Julien</dc:creator>
  <cp:lastModifiedBy>Vincent Gardeux</cp:lastModifiedBy>
  <cp:revision>409</cp:revision>
  <dcterms:created xsi:type="dcterms:W3CDTF">2015-10-29T15:43:31Z</dcterms:created>
  <dcterms:modified xsi:type="dcterms:W3CDTF">2024-11-05T16:17:24Z</dcterms:modified>
</cp:coreProperties>
</file>